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395"/>
  </p:normalViewPr>
  <p:slideViewPr>
    <p:cSldViewPr snapToGrid="0" snapToObjects="1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D141-0309-3A40-8DD7-A07C01F56EBB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45D9-B19E-9143-824A-9559BF43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objects heat up they become much brighter (lots more radiation!)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45D9-B19E-9143-824A-9559BF438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F6B0-FB70-9249-808D-C018FBAFB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9858777" cy="1825096"/>
          </a:xfrm>
        </p:spPr>
        <p:txBody>
          <a:bodyPr>
            <a:normAutofit/>
          </a:bodyPr>
          <a:lstStyle/>
          <a:p>
            <a:r>
              <a:rPr lang="en-US" dirty="0"/>
              <a:t>Climate Change,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EF644-C8D0-AF44-892F-09BF15198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8, 2021</a:t>
            </a:r>
          </a:p>
        </p:txBody>
      </p:sp>
    </p:spTree>
    <p:extLst>
      <p:ext uri="{BB962C8B-B14F-4D97-AF65-F5344CB8AC3E}">
        <p14:creationId xmlns:p14="http://schemas.microsoft.com/office/powerpoint/2010/main" val="354124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7" y="764373"/>
            <a:ext cx="9958754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Temperature of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799" y="2194560"/>
                <a:ext cx="6957647" cy="45462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Earth absorbs energy from the Sun based on its cross-sectional area: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radius of the Earth is R</a:t>
                </a:r>
                <a:r>
                  <a:rPr lang="en-US" baseline="-25000" dirty="0"/>
                  <a:t>E</a:t>
                </a:r>
                <a:r>
                  <a:rPr lang="en-US" dirty="0"/>
                  <a:t> ≈6.4 x 10</a:t>
                </a:r>
                <a:r>
                  <a:rPr lang="en-US" baseline="30000" dirty="0"/>
                  <a:t>6</a:t>
                </a:r>
                <a:r>
                  <a:rPr lang="en-US" dirty="0"/>
                  <a:t> m.</a:t>
                </a:r>
              </a:p>
              <a:p>
                <a:endParaRPr lang="en-US" dirty="0"/>
              </a:p>
              <a:p>
                <a:r>
                  <a:rPr lang="en-US" dirty="0"/>
                  <a:t>The Earth radiates as a spherical object so that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2194560"/>
                <a:ext cx="6957647" cy="4546209"/>
              </a:xfrm>
              <a:blipFill>
                <a:blip r:embed="rId2"/>
                <a:stretch>
                  <a:fillRect l="-911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D1ECD0-6172-1D44-A490-C6C618E43515}"/>
              </a:ext>
            </a:extLst>
          </p:cNvPr>
          <p:cNvCxnSpPr>
            <a:cxnSpLocks/>
          </p:cNvCxnSpPr>
          <p:nvPr/>
        </p:nvCxnSpPr>
        <p:spPr>
          <a:xfrm>
            <a:off x="10456987" y="2057401"/>
            <a:ext cx="0" cy="1934308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2324BD-A408-FE4D-99EE-0AF7DF636662}"/>
              </a:ext>
            </a:extLst>
          </p:cNvPr>
          <p:cNvGrpSpPr/>
          <p:nvPr/>
        </p:nvGrpSpPr>
        <p:grpSpPr>
          <a:xfrm>
            <a:off x="8909541" y="4247847"/>
            <a:ext cx="2883874" cy="2413578"/>
            <a:chOff x="8909541" y="4247847"/>
            <a:chExt cx="2883874" cy="24135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BE68DA-E777-F544-BC0D-4287538FCED6}"/>
                </a:ext>
              </a:extLst>
            </p:cNvPr>
            <p:cNvSpPr/>
            <p:nvPr/>
          </p:nvSpPr>
          <p:spPr>
            <a:xfrm>
              <a:off x="9571895" y="4648201"/>
              <a:ext cx="1752598" cy="168226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A7E7A680-E2EE-9849-AA29-E39270F2F1D3}"/>
                </a:ext>
              </a:extLst>
            </p:cNvPr>
            <p:cNvCxnSpPr/>
            <p:nvPr/>
          </p:nvCxnSpPr>
          <p:spPr>
            <a:xfrm rot="5400000" flipH="1" flipV="1">
              <a:off x="11243619" y="4786686"/>
              <a:ext cx="355182" cy="339969"/>
            </a:xfrm>
            <a:prstGeom prst="curvedConnector3">
              <a:avLst>
                <a:gd name="adj1" fmla="val 2689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98D59A57-F155-2B47-A7B3-772C1FA6848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789045" y="4285067"/>
              <a:ext cx="499399" cy="424961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1DC0A2D9-6670-D541-9430-59216909677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0082702" y="4358360"/>
              <a:ext cx="417391" cy="196365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7D6C5F74-10E0-B442-A4C9-99D62E1D7A4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390190" y="4648202"/>
              <a:ext cx="457197" cy="308469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3B1E38EB-BCF7-F646-B312-3280FECCEF3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909541" y="5164017"/>
              <a:ext cx="662357" cy="287220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F4167AE0-2E35-C548-9F9B-8CC4E152BC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20205" y="5918718"/>
              <a:ext cx="533401" cy="133886"/>
            </a:xfrm>
            <a:prstGeom prst="curvedConnector3">
              <a:avLst>
                <a:gd name="adj1" fmla="val 5219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561417C7-4909-6940-860B-FB0577ABEAF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753605" y="6296486"/>
              <a:ext cx="439610" cy="364938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406C5753-4A52-F94F-B8FB-184A3AB0EF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99780" y="6300833"/>
              <a:ext cx="467675" cy="253509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F7BC1557-2899-C249-BF8D-5794F47E77EE}"/>
                </a:ext>
              </a:extLst>
            </p:cNvPr>
            <p:cNvCxnSpPr>
              <a:cxnSpLocks/>
            </p:cNvCxnSpPr>
            <p:nvPr/>
          </p:nvCxnSpPr>
          <p:spPr>
            <a:xfrm>
              <a:off x="11306918" y="5779478"/>
              <a:ext cx="486497" cy="339416"/>
            </a:xfrm>
            <a:prstGeom prst="curvedConnector3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8CD7B3F-A9EA-2649-8676-7EBD2A6894F9}"/>
                </a:ext>
              </a:extLst>
            </p:cNvPr>
            <p:cNvSpPr/>
            <p:nvPr/>
          </p:nvSpPr>
          <p:spPr>
            <a:xfrm>
              <a:off x="9615857" y="4691890"/>
              <a:ext cx="1670537" cy="16163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C03CD7-0DC4-7B42-8F90-12FAAF5D0C63}"/>
              </a:ext>
            </a:extLst>
          </p:cNvPr>
          <p:cNvGrpSpPr/>
          <p:nvPr/>
        </p:nvGrpSpPr>
        <p:grpSpPr>
          <a:xfrm>
            <a:off x="8452341" y="2057401"/>
            <a:ext cx="2872152" cy="1934308"/>
            <a:chOff x="8452341" y="2057401"/>
            <a:chExt cx="2872152" cy="193430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4680303-8555-B44E-8FBA-5483561EBF56}"/>
                </a:ext>
              </a:extLst>
            </p:cNvPr>
            <p:cNvSpPr/>
            <p:nvPr/>
          </p:nvSpPr>
          <p:spPr>
            <a:xfrm>
              <a:off x="9571895" y="2057401"/>
              <a:ext cx="1752598" cy="168226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7F8A12C-26D2-5F4B-A2FC-9562A9FD8727}"/>
                </a:ext>
              </a:extLst>
            </p:cNvPr>
            <p:cNvCxnSpPr>
              <a:cxnSpLocks/>
            </p:cNvCxnSpPr>
            <p:nvPr/>
          </p:nvCxnSpPr>
          <p:spPr>
            <a:xfrm>
              <a:off x="10456987" y="2057401"/>
              <a:ext cx="0" cy="1934308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9A52D9AF-250E-5F41-B5CC-2FA012836355}"/>
                </a:ext>
              </a:extLst>
            </p:cNvPr>
            <p:cNvSpPr/>
            <p:nvPr/>
          </p:nvSpPr>
          <p:spPr>
            <a:xfrm>
              <a:off x="8452341" y="2567354"/>
              <a:ext cx="937846" cy="6564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36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7" y="764373"/>
            <a:ext cx="9958754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Temperature of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799" y="2194560"/>
                <a:ext cx="10380786" cy="45462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Putting these equations together using P</a:t>
                </a:r>
                <a:r>
                  <a:rPr lang="en-US" baseline="-25000" dirty="0"/>
                  <a:t>in</a:t>
                </a:r>
                <a:r>
                  <a:rPr lang="en-US" dirty="0"/>
                  <a:t> = P</a:t>
                </a:r>
                <a:r>
                  <a:rPr lang="en-US" baseline="-25000" dirty="0"/>
                  <a:t>out</a:t>
                </a:r>
                <a:r>
                  <a:rPr lang="en-US" dirty="0"/>
                  <a:t> gives: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∗4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only unknown now is the temperature of Earth.</a:t>
                </a:r>
              </a:p>
              <a:p>
                <a:endParaRPr lang="en-US" dirty="0"/>
              </a:p>
              <a:p>
                <a:r>
                  <a:rPr lang="en-US" dirty="0"/>
                  <a:t>Solving for T</a:t>
                </a:r>
                <a:r>
                  <a:rPr lang="en-US" baseline="-25000" dirty="0"/>
                  <a:t>E</a:t>
                </a:r>
                <a:r>
                  <a:rPr lang="en-US" dirty="0"/>
                  <a:t>, we find: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p>
                                    </m:sSubSup>
                                  </m:e>
                                </m:box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255 K        (-20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 or  -4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F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2194560"/>
                <a:ext cx="10380786" cy="4546209"/>
              </a:xfrm>
              <a:blipFill>
                <a:blip r:embed="rId2"/>
                <a:stretch>
                  <a:fillRect l="-611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6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1F05-AD84-D34C-9715-D637084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responds to various “forces”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18396-454B-F84D-BF66-FA7C5735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16483"/>
          </a:xfrm>
        </p:spPr>
        <p:txBody>
          <a:bodyPr>
            <a:normAutofit/>
          </a:bodyPr>
          <a:lstStyle/>
          <a:p>
            <a:r>
              <a:rPr lang="en-US" dirty="0"/>
              <a:t>We can generalize the idea of a ”force” to include anything that leads to a change in temperature.</a:t>
            </a:r>
          </a:p>
          <a:p>
            <a:endParaRPr lang="en-US" sz="1200" dirty="0"/>
          </a:p>
          <a:p>
            <a:r>
              <a:rPr lang="en-US" dirty="0"/>
              <a:t>Because temperature is a measure of energy, the temperature will increase when there is deviation from the flow of energy in equilibrium.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</a:t>
            </a:r>
            <a:r>
              <a:rPr lang="en-US" u="sng" dirty="0"/>
              <a:t>total</a:t>
            </a:r>
            <a:r>
              <a:rPr lang="en-US" dirty="0"/>
              <a:t> flow of energy into a system is greater than the </a:t>
            </a:r>
            <a:r>
              <a:rPr lang="en-US" u="sng" dirty="0"/>
              <a:t>total</a:t>
            </a:r>
            <a:r>
              <a:rPr lang="en-US" dirty="0"/>
              <a:t> flow of energy out of a system then it must store that energy internally.  If there are no phase changes, then that must produce a change in temperature.</a:t>
            </a:r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B996AB-7457-AE42-9877-45853C02EB17}"/>
              </a:ext>
            </a:extLst>
          </p:cNvPr>
          <p:cNvGrpSpPr/>
          <p:nvPr/>
        </p:nvGrpSpPr>
        <p:grpSpPr>
          <a:xfrm>
            <a:off x="1985388" y="3945356"/>
            <a:ext cx="7643445" cy="1658408"/>
            <a:chOff x="1985388" y="4075988"/>
            <a:chExt cx="7643445" cy="16584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728746-6493-D743-AB1C-832AECCB8F32}"/>
                </a:ext>
              </a:extLst>
            </p:cNvPr>
            <p:cNvSpPr/>
            <p:nvPr/>
          </p:nvSpPr>
          <p:spPr>
            <a:xfrm>
              <a:off x="4935415" y="4075988"/>
              <a:ext cx="1629508" cy="165840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SYSTEM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10D56072-003A-9645-A9B9-E34466FA1547}"/>
                </a:ext>
              </a:extLst>
            </p:cNvPr>
            <p:cNvSpPr/>
            <p:nvPr/>
          </p:nvSpPr>
          <p:spPr>
            <a:xfrm>
              <a:off x="3685234" y="4576944"/>
              <a:ext cx="937846" cy="6564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990FBC5-4984-844C-8FD6-D9E2CE5C1219}"/>
                </a:ext>
              </a:extLst>
            </p:cNvPr>
            <p:cNvSpPr/>
            <p:nvPr/>
          </p:nvSpPr>
          <p:spPr>
            <a:xfrm>
              <a:off x="7057291" y="4576944"/>
              <a:ext cx="937846" cy="65649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19CB9C-6B04-4541-BE63-F2B884EB2794}"/>
                </a:ext>
              </a:extLst>
            </p:cNvPr>
            <p:cNvSpPr/>
            <p:nvPr/>
          </p:nvSpPr>
          <p:spPr>
            <a:xfrm>
              <a:off x="1985388" y="4333690"/>
              <a:ext cx="1273629" cy="1143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Sources of energy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5780689-03E6-0242-971C-32374F39CBB8}"/>
                </a:ext>
              </a:extLst>
            </p:cNvPr>
            <p:cNvSpPr/>
            <p:nvPr/>
          </p:nvSpPr>
          <p:spPr>
            <a:xfrm>
              <a:off x="8355204" y="4333690"/>
              <a:ext cx="1273629" cy="1143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Sinks</a:t>
              </a:r>
            </a:p>
            <a:p>
              <a:pPr algn="ctr"/>
              <a:r>
                <a:rPr lang="en-US" sz="1400" dirty="0"/>
                <a:t>of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4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7A80-9116-C545-B332-ABCA2D31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irradiance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4568-4B74-8F40-812E-16BE9867F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simplest model of climate, the sun provides a power input and the earth re-radiates that power back into space as long-wavelength IR radiation.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𝑆𝑢𝑛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𝐸𝑎𝑟𝑡h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𝑟𝑎𝑑𝑖𝑎𝑡𝑖𝑜𝑛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Must consider this problem in some average sense:</a:t>
                </a:r>
              </a:p>
              <a:p>
                <a:pPr lvl="1"/>
                <a:r>
                  <a:rPr lang="en-US" dirty="0"/>
                  <a:t>at least averaged over a day</a:t>
                </a:r>
              </a:p>
              <a:p>
                <a:pPr lvl="1"/>
                <a:r>
                  <a:rPr lang="en-US" dirty="0"/>
                  <a:t>Averaging over the yearly seasonal cycle may make sense</a:t>
                </a:r>
              </a:p>
              <a:p>
                <a:pPr lvl="1"/>
                <a:r>
                  <a:rPr lang="en-US" dirty="0"/>
                  <a:t>We’ll ignore those details for now and assume that the energy input from the sun gets “well mixed” around the Earth to create a uniform situation.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4568-4B74-8F40-812E-16BE9867F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3" t="-1887" r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1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7A80-9116-C545-B332-ABCA2D31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Blackbody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4568-4B74-8F40-812E-16BE9867F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760" y="2194560"/>
                <a:ext cx="6832600" cy="40241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Any body at a non-zero temperature will emit electromagnetic radiation (light) in a way that depends on the temperature of the body.</a:t>
                </a:r>
              </a:p>
              <a:p>
                <a:endParaRPr lang="en-US" dirty="0"/>
              </a:p>
              <a:p>
                <a:r>
                  <a:rPr lang="en-US" dirty="0"/>
                  <a:t>The Planck law of radiation [in units of Power/Area per wavelength]: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C4568-4B74-8F40-812E-16BE9867F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2194560"/>
                <a:ext cx="6832600" cy="4024125"/>
              </a:xfrm>
              <a:blipFill>
                <a:blip r:embed="rId3"/>
                <a:stretch>
                  <a:fillRect l="-92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CA9EA0D-BCED-5B43-9E27-D2C422E1B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11"/>
          <a:stretch/>
        </p:blipFill>
        <p:spPr>
          <a:xfrm>
            <a:off x="7975536" y="4146554"/>
            <a:ext cx="3176878" cy="2072131"/>
          </a:xfrm>
          <a:prstGeom prst="rect">
            <a:avLst/>
          </a:prstGeom>
        </p:spPr>
      </p:pic>
      <p:pic>
        <p:nvPicPr>
          <p:cNvPr id="7" name="Picture 6" descr="A picture containing nature, outdoor, barbecue, dark&#10;&#10;Description automatically generated">
            <a:extLst>
              <a:ext uri="{FF2B5EF4-FFF2-40B4-BE49-F238E27FC236}">
                <a16:creationId xmlns:a16="http://schemas.microsoft.com/office/drawing/2014/main" id="{250A7CE0-AE77-324E-A140-CA34C88319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7" r="584" b="3"/>
          <a:stretch/>
        </p:blipFill>
        <p:spPr>
          <a:xfrm>
            <a:off x="7975536" y="1687827"/>
            <a:ext cx="3176878" cy="2072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DE28E-6C84-A544-9F52-491495D10276}"/>
              </a:ext>
            </a:extLst>
          </p:cNvPr>
          <p:cNvSpPr txBox="1"/>
          <p:nvPr/>
        </p:nvSpPr>
        <p:spPr>
          <a:xfrm>
            <a:off x="7975536" y="6331446"/>
            <a:ext cx="355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Sun</a:t>
            </a:r>
            <a:r>
              <a:rPr lang="en-US" dirty="0"/>
              <a:t> ~ 5800 K       </a:t>
            </a:r>
            <a:r>
              <a:rPr lang="en-US" dirty="0" err="1"/>
              <a:t>T</a:t>
            </a:r>
            <a:r>
              <a:rPr lang="en-US" baseline="-25000" dirty="0" err="1"/>
              <a:t>Earth</a:t>
            </a:r>
            <a:r>
              <a:rPr lang="en-US" dirty="0"/>
              <a:t> ~ 300 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5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Integrated over all wavelengths, we find the following relationship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			Stefan-Boltzmann equation</a:t>
                </a:r>
              </a:p>
              <a:p>
                <a:pPr marL="0" indent="0">
                  <a:buNone/>
                </a:pPr>
                <a:r>
                  <a:rPr lang="en-US" dirty="0"/>
                  <a:t>						𝝈 = 5.67 x 10</a:t>
                </a:r>
                <a:r>
                  <a:rPr lang="en-US" baseline="30000" dirty="0"/>
                  <a:t>-8</a:t>
                </a:r>
                <a:r>
                  <a:rPr lang="en-US" dirty="0"/>
                  <a:t>  W / m</a:t>
                </a:r>
                <a:r>
                  <a:rPr lang="en-US" baseline="30000" dirty="0"/>
                  <a:t>2</a:t>
                </a:r>
                <a:r>
                  <a:rPr lang="en-US" dirty="0"/>
                  <a:t> K</a:t>
                </a:r>
                <a:r>
                  <a:rPr lang="en-US" baseline="30000" dirty="0"/>
                  <a:t>4</a:t>
                </a:r>
              </a:p>
              <a:p>
                <a:pPr marL="0" indent="0">
                  <a:buNone/>
                </a:pPr>
                <a:r>
                  <a:rPr lang="en-US" baseline="30000" dirty="0"/>
                  <a:t>						</a:t>
                </a:r>
                <a:r>
                  <a:rPr lang="en-US" dirty="0"/>
                  <a:t>T in units of Kelvin [K]</a:t>
                </a:r>
              </a:p>
              <a:p>
                <a:endParaRPr lang="en-US" dirty="0"/>
              </a:p>
              <a:p>
                <a:r>
                  <a:rPr lang="en-US" dirty="0"/>
                  <a:t>Total radiated power depends on the size of the object.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24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677" y="764373"/>
            <a:ext cx="9079523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Radiation of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1308-9694-1C41-B5FB-455B4EFC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189677" cy="45462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Measurements indicate that the incident power from the Sun at Earth is P</a:t>
            </a:r>
            <a:r>
              <a:rPr lang="en-US" baseline="-25000" dirty="0"/>
              <a:t>A</a:t>
            </a:r>
            <a:r>
              <a:rPr lang="en-US" dirty="0"/>
              <a:t>=1368 W/m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Can we derive this number?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59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677" y="764373"/>
            <a:ext cx="9079523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Radiation of the SUN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799" y="2194560"/>
                <a:ext cx="11189677" cy="45462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Measurements indicate that the incident power from the Sun at Earth is 1368 W/m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Can we derive this number?        Yes!     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	   [W / m</a:t>
                </a:r>
                <a:r>
                  <a:rPr lang="en-US" baseline="30000" dirty="0"/>
                  <a:t>2</a:t>
                </a:r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Radius of the sun is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Sun</a:t>
                </a:r>
                <a:r>
                  <a:rPr lang="en-US" dirty="0"/>
                  <a:t> ~ 7.0 x 10</a:t>
                </a:r>
                <a:r>
                  <a:rPr lang="en-US" baseline="30000" dirty="0"/>
                  <a:t>8</a:t>
                </a:r>
                <a:r>
                  <a:rPr lang="en-US" dirty="0"/>
                  <a:t> m, and total surface area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radiated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4.3 x 10</a:t>
                </a:r>
                <a:r>
                  <a:rPr lang="en-US" baseline="30000" dirty="0"/>
                  <a:t>27</a:t>
                </a:r>
                <a:r>
                  <a:rPr lang="en-US" dirty="0"/>
                  <a:t> W.</a:t>
                </a:r>
              </a:p>
              <a:p>
                <a:endParaRPr lang="en-US" dirty="0"/>
              </a:p>
              <a:p>
                <a:r>
                  <a:rPr lang="en-US" dirty="0"/>
                  <a:t>But at the Earth we have lower power flux (larger area). Dividing by the area of the sphere formed by the Sun-Earth radius (R</a:t>
                </a:r>
                <a:r>
                  <a:rPr lang="en-US" baseline="-25000" dirty="0"/>
                  <a:t>S-E</a:t>
                </a:r>
                <a:r>
                  <a:rPr lang="en-US" dirty="0"/>
                  <a:t> ≈1.5 x 10</a:t>
                </a:r>
                <a:r>
                  <a:rPr lang="en-US" baseline="30000" dirty="0"/>
                  <a:t>11</a:t>
                </a:r>
                <a:r>
                  <a:rPr lang="en-US" dirty="0"/>
                  <a:t> m) we get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≈1400</m:t>
                    </m:r>
                  </m:oMath>
                </a14:m>
                <a:r>
                  <a:rPr lang="en-US" dirty="0"/>
                  <a:t> W / m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2194560"/>
                <a:ext cx="11189677" cy="4546209"/>
              </a:xfrm>
              <a:blipFill>
                <a:blip r:embed="rId2"/>
                <a:stretch>
                  <a:fillRect l="-453" t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65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7" y="764373"/>
            <a:ext cx="9958754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Temperature of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1308-9694-1C41-B5FB-455B4EFC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189677" cy="4546209"/>
          </a:xfrm>
        </p:spPr>
        <p:txBody>
          <a:bodyPr>
            <a:normAutofit/>
          </a:bodyPr>
          <a:lstStyle/>
          <a:p>
            <a:r>
              <a:rPr lang="en-US" dirty="0"/>
              <a:t>The power flux in is about 1350 W / 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 all of the incident radiation is absorbed, some is reflected. We must define a parameter that describes how ”reflective” an object is.</a:t>
            </a:r>
          </a:p>
          <a:p>
            <a:endParaRPr lang="en-US" dirty="0"/>
          </a:p>
          <a:p>
            <a:r>
              <a:rPr lang="en-US" dirty="0"/>
              <a:t>Albedo (a): normalized reflectivity of an object,  0 &lt; a &lt; 1.</a:t>
            </a:r>
          </a:p>
          <a:p>
            <a:endParaRPr lang="en-US" dirty="0"/>
          </a:p>
          <a:p>
            <a:r>
              <a:rPr lang="en-US" dirty="0"/>
              <a:t>For current Earth conditions, we believe that a ≈ 0.3 (so 70% of the power is absorbed).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5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D191-E9CE-1A4F-AB48-6618BB10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7" y="764373"/>
            <a:ext cx="9958754" cy="1293028"/>
          </a:xfrm>
        </p:spPr>
        <p:txBody>
          <a:bodyPr/>
          <a:lstStyle/>
          <a:p>
            <a:r>
              <a:rPr lang="en-US" dirty="0" err="1"/>
              <a:t>BlackBody</a:t>
            </a:r>
            <a:r>
              <a:rPr lang="en-US" dirty="0"/>
              <a:t> Temperature of Earth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799" y="2194560"/>
                <a:ext cx="6957647" cy="45462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Earth absorbs energy from the Sun based on its cross-sectional area: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the radius of the Earth is R</a:t>
                </a:r>
                <a:r>
                  <a:rPr lang="en-US" baseline="-25000" dirty="0"/>
                  <a:t>E</a:t>
                </a:r>
                <a:r>
                  <a:rPr lang="en-US" dirty="0"/>
                  <a:t> ≈6.4 x 10</a:t>
                </a:r>
                <a:r>
                  <a:rPr lang="en-US" baseline="30000" dirty="0"/>
                  <a:t>6</a:t>
                </a:r>
                <a:r>
                  <a:rPr lang="en-US" dirty="0"/>
                  <a:t> 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1308-9694-1C41-B5FB-455B4EFC3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2194560"/>
                <a:ext cx="6957647" cy="4546209"/>
              </a:xfrm>
              <a:blipFill>
                <a:blip r:embed="rId2"/>
                <a:stretch>
                  <a:fillRect l="-911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3AEBECE-A823-464B-8177-493377905699}"/>
              </a:ext>
            </a:extLst>
          </p:cNvPr>
          <p:cNvGrpSpPr/>
          <p:nvPr/>
        </p:nvGrpSpPr>
        <p:grpSpPr>
          <a:xfrm>
            <a:off x="8452341" y="2057401"/>
            <a:ext cx="2872152" cy="1934308"/>
            <a:chOff x="8452341" y="2057401"/>
            <a:chExt cx="2872152" cy="19343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84C5EF-DE96-AC46-AA4B-994985DF1756}"/>
                </a:ext>
              </a:extLst>
            </p:cNvPr>
            <p:cNvSpPr/>
            <p:nvPr/>
          </p:nvSpPr>
          <p:spPr>
            <a:xfrm>
              <a:off x="9571895" y="2057401"/>
              <a:ext cx="1752598" cy="168226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D1ECD0-6172-1D44-A490-C6C618E43515}"/>
                </a:ext>
              </a:extLst>
            </p:cNvPr>
            <p:cNvCxnSpPr>
              <a:cxnSpLocks/>
            </p:cNvCxnSpPr>
            <p:nvPr/>
          </p:nvCxnSpPr>
          <p:spPr>
            <a:xfrm>
              <a:off x="10456987" y="2057401"/>
              <a:ext cx="0" cy="1934308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BABD283-FCE0-974B-ADE0-50DA2E356FF9}"/>
                </a:ext>
              </a:extLst>
            </p:cNvPr>
            <p:cNvSpPr/>
            <p:nvPr/>
          </p:nvSpPr>
          <p:spPr>
            <a:xfrm>
              <a:off x="8452341" y="2567354"/>
              <a:ext cx="937846" cy="65649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4890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1758</TotalTime>
  <Words>726</Words>
  <Application>Microsoft Macintosh PowerPoint</Application>
  <PresentationFormat>Widescreen</PresentationFormat>
  <Paragraphs>99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Century Gothic</vt:lpstr>
      <vt:lpstr>Vapor Trail</vt:lpstr>
      <vt:lpstr>Climate Change, part 1</vt:lpstr>
      <vt:lpstr>Temperature responds to various “forces”</vt:lpstr>
      <vt:lpstr>Solar irradiance balance</vt:lpstr>
      <vt:lpstr>Blackbody radiation</vt:lpstr>
      <vt:lpstr>BlackBody Radiation</vt:lpstr>
      <vt:lpstr>BlackBody Radiation of the SUN</vt:lpstr>
      <vt:lpstr>BlackBody Radiation of the SUN</vt:lpstr>
      <vt:lpstr>BlackBody Temperature of Earth</vt:lpstr>
      <vt:lpstr>BlackBody Temperature of Earth</vt:lpstr>
      <vt:lpstr>BlackBody Temperature of Earth</vt:lpstr>
      <vt:lpstr>BlackBody Temperature of Earth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 405</dc:title>
  <dc:creator>Eric Edlund</dc:creator>
  <cp:lastModifiedBy>Eric Edlund</cp:lastModifiedBy>
  <cp:revision>21</cp:revision>
  <dcterms:created xsi:type="dcterms:W3CDTF">2021-08-11T16:05:56Z</dcterms:created>
  <dcterms:modified xsi:type="dcterms:W3CDTF">2021-09-08T18:30:36Z</dcterms:modified>
</cp:coreProperties>
</file>