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58" r:id="rId3"/>
    <p:sldId id="259" r:id="rId4"/>
    <p:sldId id="260" r:id="rId5"/>
    <p:sldId id="261" r:id="rId6"/>
    <p:sldId id="257" r:id="rId7"/>
    <p:sldId id="269" r:id="rId8"/>
    <p:sldId id="278" r:id="rId9"/>
    <p:sldId id="264" r:id="rId10"/>
    <p:sldId id="265" r:id="rId11"/>
    <p:sldId id="282" r:id="rId12"/>
    <p:sldId id="268" r:id="rId13"/>
    <p:sldId id="302" r:id="rId14"/>
    <p:sldId id="303" r:id="rId15"/>
    <p:sldId id="263" r:id="rId16"/>
    <p:sldId id="262" r:id="rId17"/>
    <p:sldId id="267" r:id="rId18"/>
    <p:sldId id="266" r:id="rId19"/>
    <p:sldId id="270" r:id="rId20"/>
    <p:sldId id="271" r:id="rId21"/>
    <p:sldId id="304" r:id="rId22"/>
    <p:sldId id="272" r:id="rId23"/>
    <p:sldId id="273" r:id="rId24"/>
    <p:sldId id="274" r:id="rId25"/>
    <p:sldId id="275" r:id="rId26"/>
    <p:sldId id="276" r:id="rId27"/>
    <p:sldId id="279" r:id="rId28"/>
    <p:sldId id="280" r:id="rId29"/>
    <p:sldId id="283" r:id="rId30"/>
    <p:sldId id="285" r:id="rId31"/>
    <p:sldId id="286" r:id="rId32"/>
    <p:sldId id="284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310" r:id="rId42"/>
    <p:sldId id="312" r:id="rId43"/>
    <p:sldId id="313" r:id="rId44"/>
    <p:sldId id="314" r:id="rId45"/>
    <p:sldId id="315" r:id="rId46"/>
    <p:sldId id="296" r:id="rId47"/>
    <p:sldId id="305" r:id="rId48"/>
    <p:sldId id="306" r:id="rId49"/>
    <p:sldId id="307" r:id="rId50"/>
    <p:sldId id="308" r:id="rId51"/>
    <p:sldId id="309" r:id="rId52"/>
    <p:sldId id="297" r:id="rId53"/>
    <p:sldId id="301" r:id="rId54"/>
    <p:sldId id="316" r:id="rId55"/>
    <p:sldId id="300" r:id="rId56"/>
    <p:sldId id="298" r:id="rId57"/>
    <p:sldId id="299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7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pple:Documents:Cortland%20(Academic):Fall%202015:Thermodynamics%20of%20Buildings:Residential%20Energy%20Us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pple:Documents:Cortland%20(Academic):Fall%202015:Thermodynamics%20of%20Buildings:Residential%20Energy%20Us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pple:Documents:Cortland%20(Academic):Fall%202015:Thermodynamics%20of%20Buildings:Residential%20Energy%20Us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pple:Desktop:NY%20Energy%20Plan:NY%20Electricity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pple:Documents:Cortland%20(Academic):Fall%202015:Thermodynamics%20of%20Buildings:Residential%20Energy%20Use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apple:Documents:Cortland%20(Academic):Fall%202015:Thermodynamics%20of%20Buildings:Residential%20Energy%20Use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pple:Desktop:Solarize%20Cortland:Cortland%20vs%20Tompkins%20Solar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pple:Desktop:Solarize%20Cortland:Cortland%20vs%20Tompkins%20Solar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pple:Documents:Cortland%20(Academic):Fall%202015:Thermodynamics%20of%20Buildings:Residential%20Energy%20Us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Propane</c:v>
                </c:pt>
              </c:strCache>
            </c:strRef>
          </c:tx>
          <c:cat>
            <c:numRef>
              <c:f>Sheet1!$B$2:$AE$2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Sheet1!$B$3:$AE$3</c:f>
              <c:numCache>
                <c:formatCode>General</c:formatCode>
                <c:ptCount val="30"/>
                <c:pt idx="0">
                  <c:v>4.6280000000000002E-2</c:v>
                </c:pt>
                <c:pt idx="1">
                  <c:v>4.6362E-2</c:v>
                </c:pt>
                <c:pt idx="2">
                  <c:v>4.5592000000000001E-2</c:v>
                </c:pt>
                <c:pt idx="3">
                  <c:v>4.5360999999999999E-2</c:v>
                </c:pt>
                <c:pt idx="4">
                  <c:v>4.1822999999999999E-2</c:v>
                </c:pt>
                <c:pt idx="5">
                  <c:v>4.1266999999999998E-2</c:v>
                </c:pt>
                <c:pt idx="6">
                  <c:v>4.0548000000000001E-2</c:v>
                </c:pt>
                <c:pt idx="7">
                  <c:v>3.9787999999999997E-2</c:v>
                </c:pt>
                <c:pt idx="8">
                  <c:v>3.9063000000000001E-2</c:v>
                </c:pt>
                <c:pt idx="9">
                  <c:v>3.8406000000000003E-2</c:v>
                </c:pt>
                <c:pt idx="10">
                  <c:v>3.7763999999999999E-2</c:v>
                </c:pt>
                <c:pt idx="11">
                  <c:v>3.7163000000000002E-2</c:v>
                </c:pt>
                <c:pt idx="12">
                  <c:v>3.6596999999999998E-2</c:v>
                </c:pt>
                <c:pt idx="13">
                  <c:v>3.6080000000000001E-2</c:v>
                </c:pt>
                <c:pt idx="14">
                  <c:v>3.5557999999999999E-2</c:v>
                </c:pt>
                <c:pt idx="15">
                  <c:v>3.5062000000000003E-2</c:v>
                </c:pt>
                <c:pt idx="16">
                  <c:v>3.4581000000000001E-2</c:v>
                </c:pt>
                <c:pt idx="17">
                  <c:v>3.4136E-2</c:v>
                </c:pt>
                <c:pt idx="18">
                  <c:v>3.3709999999999997E-2</c:v>
                </c:pt>
                <c:pt idx="19">
                  <c:v>3.3316999999999999E-2</c:v>
                </c:pt>
                <c:pt idx="20">
                  <c:v>3.2941999999999999E-2</c:v>
                </c:pt>
                <c:pt idx="21">
                  <c:v>3.2552999999999999E-2</c:v>
                </c:pt>
                <c:pt idx="22">
                  <c:v>3.2183999999999997E-2</c:v>
                </c:pt>
                <c:pt idx="23">
                  <c:v>3.1807000000000002E-2</c:v>
                </c:pt>
                <c:pt idx="24">
                  <c:v>3.1461000000000003E-2</c:v>
                </c:pt>
                <c:pt idx="25">
                  <c:v>3.1123000000000001E-2</c:v>
                </c:pt>
                <c:pt idx="26">
                  <c:v>3.0814999999999999E-2</c:v>
                </c:pt>
                <c:pt idx="27">
                  <c:v>3.0528E-2</c:v>
                </c:pt>
                <c:pt idx="28">
                  <c:v>3.0249999999999999E-2</c:v>
                </c:pt>
                <c:pt idx="29">
                  <c:v>2.9981000000000001E-2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B4-4488-BBC9-ADBE2F071D0E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Kerosene</c:v>
                </c:pt>
              </c:strCache>
            </c:strRef>
          </c:tx>
          <c:cat>
            <c:numRef>
              <c:f>Sheet1!$B$2:$AE$2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Sheet1!$B$4:$AE$4</c:f>
              <c:numCache>
                <c:formatCode>General</c:formatCode>
                <c:ptCount val="30"/>
                <c:pt idx="0">
                  <c:v>6.8399999999999997E-3</c:v>
                </c:pt>
                <c:pt idx="1">
                  <c:v>2.1150000000000001E-3</c:v>
                </c:pt>
                <c:pt idx="2">
                  <c:v>1.9910000000000001E-3</c:v>
                </c:pt>
                <c:pt idx="3">
                  <c:v>1.9889999999999999E-3</c:v>
                </c:pt>
                <c:pt idx="4">
                  <c:v>1.6739999999999999E-3</c:v>
                </c:pt>
                <c:pt idx="5">
                  <c:v>1.583E-3</c:v>
                </c:pt>
                <c:pt idx="6">
                  <c:v>1.5269999999999999E-3</c:v>
                </c:pt>
                <c:pt idx="7">
                  <c:v>1.495E-3</c:v>
                </c:pt>
                <c:pt idx="8">
                  <c:v>1.457E-3</c:v>
                </c:pt>
                <c:pt idx="9">
                  <c:v>1.4189999999999999E-3</c:v>
                </c:pt>
                <c:pt idx="10">
                  <c:v>1.379E-3</c:v>
                </c:pt>
                <c:pt idx="11">
                  <c:v>1.3420000000000001E-3</c:v>
                </c:pt>
                <c:pt idx="12">
                  <c:v>1.3060000000000001E-3</c:v>
                </c:pt>
                <c:pt idx="13">
                  <c:v>1.271E-3</c:v>
                </c:pt>
                <c:pt idx="14">
                  <c:v>1.2390000000000001E-3</c:v>
                </c:pt>
                <c:pt idx="15">
                  <c:v>1.2080000000000001E-3</c:v>
                </c:pt>
                <c:pt idx="16">
                  <c:v>1.1789999999999999E-3</c:v>
                </c:pt>
                <c:pt idx="17">
                  <c:v>1.1509999999999999E-3</c:v>
                </c:pt>
                <c:pt idx="18">
                  <c:v>1.1230000000000001E-3</c:v>
                </c:pt>
                <c:pt idx="19">
                  <c:v>1.0970000000000001E-3</c:v>
                </c:pt>
                <c:pt idx="20">
                  <c:v>1.0709999999999999E-3</c:v>
                </c:pt>
                <c:pt idx="21">
                  <c:v>1.044E-3</c:v>
                </c:pt>
                <c:pt idx="22">
                  <c:v>1.0189999999999999E-3</c:v>
                </c:pt>
                <c:pt idx="23">
                  <c:v>9.9400000000000009E-4</c:v>
                </c:pt>
                <c:pt idx="24">
                  <c:v>9.7099999999999997E-4</c:v>
                </c:pt>
                <c:pt idx="25">
                  <c:v>9.4799999999999995E-4</c:v>
                </c:pt>
                <c:pt idx="26">
                  <c:v>9.2599999999999996E-4</c:v>
                </c:pt>
                <c:pt idx="27">
                  <c:v>9.0499999999999999E-4</c:v>
                </c:pt>
                <c:pt idx="28">
                  <c:v>8.83E-4</c:v>
                </c:pt>
                <c:pt idx="29">
                  <c:v>8.6300000000000005E-4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B4-4488-BBC9-ADBE2F071D0E}"/>
            </c:ext>
          </c:extLst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Petroleum Liquids</c:v>
                </c:pt>
              </c:strCache>
            </c:strRef>
          </c:tx>
          <c:cat>
            <c:numRef>
              <c:f>Sheet1!$B$2:$AE$2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Sheet1!$B$5:$AE$5</c:f>
              <c:numCache>
                <c:formatCode>General</c:formatCode>
                <c:ptCount val="30"/>
                <c:pt idx="0">
                  <c:v>0.26812000000000002</c:v>
                </c:pt>
                <c:pt idx="1">
                  <c:v>0.25567600000000001</c:v>
                </c:pt>
                <c:pt idx="2">
                  <c:v>0.27568199999999998</c:v>
                </c:pt>
                <c:pt idx="3">
                  <c:v>0.27374900000000002</c:v>
                </c:pt>
                <c:pt idx="4">
                  <c:v>0.247977</c:v>
                </c:pt>
                <c:pt idx="5">
                  <c:v>0.24398400000000001</c:v>
                </c:pt>
                <c:pt idx="6">
                  <c:v>0.239399</c:v>
                </c:pt>
                <c:pt idx="7">
                  <c:v>0.23438400000000001</c:v>
                </c:pt>
                <c:pt idx="8">
                  <c:v>0.22889599999999999</c:v>
                </c:pt>
                <c:pt idx="9">
                  <c:v>0.22342899999999999</c:v>
                </c:pt>
                <c:pt idx="10">
                  <c:v>0.21802099999999999</c:v>
                </c:pt>
                <c:pt idx="11">
                  <c:v>0.21287700000000001</c:v>
                </c:pt>
                <c:pt idx="12">
                  <c:v>0.20795</c:v>
                </c:pt>
                <c:pt idx="13">
                  <c:v>0.20336299999999999</c:v>
                </c:pt>
                <c:pt idx="14">
                  <c:v>0.19878000000000001</c:v>
                </c:pt>
                <c:pt idx="15">
                  <c:v>0.19440199999999999</c:v>
                </c:pt>
                <c:pt idx="16">
                  <c:v>0.190027</c:v>
                </c:pt>
                <c:pt idx="17">
                  <c:v>0.18585099999999999</c:v>
                </c:pt>
                <c:pt idx="18">
                  <c:v>0.18171499999999999</c:v>
                </c:pt>
                <c:pt idx="19">
                  <c:v>0.17776600000000001</c:v>
                </c:pt>
                <c:pt idx="20">
                  <c:v>0.17399300000000001</c:v>
                </c:pt>
                <c:pt idx="21">
                  <c:v>0.17025299999999999</c:v>
                </c:pt>
                <c:pt idx="22">
                  <c:v>0.166688</c:v>
                </c:pt>
                <c:pt idx="23">
                  <c:v>0.16323299999999999</c:v>
                </c:pt>
                <c:pt idx="24">
                  <c:v>0.15998999999999999</c:v>
                </c:pt>
                <c:pt idx="25">
                  <c:v>0.15684899999999999</c:v>
                </c:pt>
                <c:pt idx="26">
                  <c:v>0.15389700000000001</c:v>
                </c:pt>
                <c:pt idx="27">
                  <c:v>0.15108199999999999</c:v>
                </c:pt>
                <c:pt idx="28">
                  <c:v>0.14835899999999999</c:v>
                </c:pt>
                <c:pt idx="29">
                  <c:v>0.14572399999999999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B4-4488-BBC9-ADBE2F071D0E}"/>
            </c:ext>
          </c:extLst>
        </c:ser>
        <c:ser>
          <c:idx val="3"/>
          <c:order val="3"/>
          <c:tx>
            <c:strRef>
              <c:f>Sheet1!$A$6</c:f>
              <c:strCache>
                <c:ptCount val="1"/>
                <c:pt idx="0">
                  <c:v>Natural Gas</c:v>
                </c:pt>
              </c:strCache>
            </c:strRef>
          </c:tx>
          <c:cat>
            <c:numRef>
              <c:f>Sheet1!$B$2:$AE$2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Sheet1!$B$6:$AE$6</c:f>
              <c:numCache>
                <c:formatCode>General</c:formatCode>
                <c:ptCount val="30"/>
                <c:pt idx="0">
                  <c:v>0.85194999999999999</c:v>
                </c:pt>
                <c:pt idx="1">
                  <c:v>0.75341499999999995</c:v>
                </c:pt>
                <c:pt idx="2">
                  <c:v>0.88974699999999995</c:v>
                </c:pt>
                <c:pt idx="3">
                  <c:v>0.89879500000000001</c:v>
                </c:pt>
                <c:pt idx="4">
                  <c:v>0.843974</c:v>
                </c:pt>
                <c:pt idx="5">
                  <c:v>0.84348000000000001</c:v>
                </c:pt>
                <c:pt idx="6">
                  <c:v>0.84296199999999999</c:v>
                </c:pt>
                <c:pt idx="7">
                  <c:v>0.84086300000000003</c:v>
                </c:pt>
                <c:pt idx="8">
                  <c:v>0.83786899999999997</c:v>
                </c:pt>
                <c:pt idx="9">
                  <c:v>0.83524900000000002</c:v>
                </c:pt>
                <c:pt idx="10">
                  <c:v>0.83114900000000003</c:v>
                </c:pt>
                <c:pt idx="11">
                  <c:v>0.82694999999999996</c:v>
                </c:pt>
                <c:pt idx="12">
                  <c:v>0.82280399999999998</c:v>
                </c:pt>
                <c:pt idx="13">
                  <c:v>0.81848900000000002</c:v>
                </c:pt>
                <c:pt idx="14">
                  <c:v>0.81317600000000001</c:v>
                </c:pt>
                <c:pt idx="15">
                  <c:v>0.80790899999999999</c:v>
                </c:pt>
                <c:pt idx="16">
                  <c:v>0.80236399999999997</c:v>
                </c:pt>
                <c:pt idx="17">
                  <c:v>0.79700599999999999</c:v>
                </c:pt>
                <c:pt idx="18">
                  <c:v>0.79120199999999996</c:v>
                </c:pt>
                <c:pt idx="19">
                  <c:v>0.78570899999999999</c:v>
                </c:pt>
                <c:pt idx="20">
                  <c:v>0.78203</c:v>
                </c:pt>
                <c:pt idx="21">
                  <c:v>0.78054100000000004</c:v>
                </c:pt>
                <c:pt idx="22">
                  <c:v>0.77891100000000002</c:v>
                </c:pt>
                <c:pt idx="23">
                  <c:v>0.77604899999999999</c:v>
                </c:pt>
                <c:pt idx="24">
                  <c:v>0.77207000000000003</c:v>
                </c:pt>
                <c:pt idx="25">
                  <c:v>0.76716799999999996</c:v>
                </c:pt>
                <c:pt idx="26">
                  <c:v>0.76218900000000001</c:v>
                </c:pt>
                <c:pt idx="27">
                  <c:v>0.75749299999999997</c:v>
                </c:pt>
                <c:pt idx="28">
                  <c:v>0.75184799999999996</c:v>
                </c:pt>
                <c:pt idx="29">
                  <c:v>0.74547200000000002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B4-4488-BBC9-ADBE2F071D0E}"/>
            </c:ext>
          </c:extLst>
        </c:ser>
        <c:ser>
          <c:idx val="4"/>
          <c:order val="4"/>
          <c:tx>
            <c:strRef>
              <c:f>Sheet1!$A$7</c:f>
              <c:strCache>
                <c:ptCount val="1"/>
                <c:pt idx="0">
                  <c:v>Renewable Energy</c:v>
                </c:pt>
              </c:strCache>
            </c:strRef>
          </c:tx>
          <c:cat>
            <c:numRef>
              <c:f>Sheet1!$B$2:$AE$2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Sheet1!$B$7:$AE$7</c:f>
              <c:numCache>
                <c:formatCode>General</c:formatCode>
                <c:ptCount val="30"/>
                <c:pt idx="0">
                  <c:v>5.4240999999999998E-2</c:v>
                </c:pt>
                <c:pt idx="1">
                  <c:v>4.8190999999999998E-2</c:v>
                </c:pt>
                <c:pt idx="2">
                  <c:v>6.1913999999999997E-2</c:v>
                </c:pt>
                <c:pt idx="3">
                  <c:v>6.0989000000000002E-2</c:v>
                </c:pt>
                <c:pt idx="4">
                  <c:v>5.4682000000000001E-2</c:v>
                </c:pt>
                <c:pt idx="5">
                  <c:v>5.3381999999999999E-2</c:v>
                </c:pt>
                <c:pt idx="6">
                  <c:v>5.2412E-2</c:v>
                </c:pt>
                <c:pt idx="7">
                  <c:v>5.1844000000000001E-2</c:v>
                </c:pt>
                <c:pt idx="8">
                  <c:v>5.1646999999999998E-2</c:v>
                </c:pt>
                <c:pt idx="9">
                  <c:v>5.1624999999999997E-2</c:v>
                </c:pt>
                <c:pt idx="10">
                  <c:v>5.1608000000000001E-2</c:v>
                </c:pt>
                <c:pt idx="11">
                  <c:v>5.1603000000000003E-2</c:v>
                </c:pt>
                <c:pt idx="12">
                  <c:v>5.1559000000000001E-2</c:v>
                </c:pt>
                <c:pt idx="13">
                  <c:v>5.1505000000000002E-2</c:v>
                </c:pt>
                <c:pt idx="14">
                  <c:v>5.1402000000000003E-2</c:v>
                </c:pt>
                <c:pt idx="15">
                  <c:v>5.1247000000000001E-2</c:v>
                </c:pt>
                <c:pt idx="16">
                  <c:v>5.1089000000000002E-2</c:v>
                </c:pt>
                <c:pt idx="17">
                  <c:v>5.0894000000000002E-2</c:v>
                </c:pt>
                <c:pt idx="18">
                  <c:v>5.0677E-2</c:v>
                </c:pt>
                <c:pt idx="19">
                  <c:v>5.0444000000000003E-2</c:v>
                </c:pt>
                <c:pt idx="20">
                  <c:v>5.0234000000000001E-2</c:v>
                </c:pt>
                <c:pt idx="21">
                  <c:v>5.0026000000000001E-2</c:v>
                </c:pt>
                <c:pt idx="22">
                  <c:v>4.9862999999999998E-2</c:v>
                </c:pt>
                <c:pt idx="23">
                  <c:v>4.9725999999999999E-2</c:v>
                </c:pt>
                <c:pt idx="24">
                  <c:v>4.9532E-2</c:v>
                </c:pt>
                <c:pt idx="25">
                  <c:v>4.9287999999999998E-2</c:v>
                </c:pt>
                <c:pt idx="26">
                  <c:v>4.9049000000000002E-2</c:v>
                </c:pt>
                <c:pt idx="27">
                  <c:v>4.8816999999999999E-2</c:v>
                </c:pt>
                <c:pt idx="28">
                  <c:v>4.8623E-2</c:v>
                </c:pt>
                <c:pt idx="29">
                  <c:v>4.8462999999999999E-2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B4-4488-BBC9-ADBE2F071D0E}"/>
            </c:ext>
          </c:extLst>
        </c:ser>
        <c:ser>
          <c:idx val="5"/>
          <c:order val="5"/>
          <c:tx>
            <c:strRef>
              <c:f>Sheet1!$A$8</c:f>
              <c:strCache>
                <c:ptCount val="1"/>
                <c:pt idx="0">
                  <c:v>Electricity</c:v>
                </c:pt>
              </c:strCache>
            </c:strRef>
          </c:tx>
          <c:cat>
            <c:numRef>
              <c:f>Sheet1!$B$2:$AE$2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Sheet1!$B$8:$AE$8</c:f>
              <c:numCache>
                <c:formatCode>General</c:formatCode>
                <c:ptCount val="30"/>
                <c:pt idx="0">
                  <c:v>0.46210000000000001</c:v>
                </c:pt>
                <c:pt idx="1">
                  <c:v>0.44644400000000001</c:v>
                </c:pt>
                <c:pt idx="2">
                  <c:v>0.45150800000000002</c:v>
                </c:pt>
                <c:pt idx="3">
                  <c:v>0.43546099999999999</c:v>
                </c:pt>
                <c:pt idx="4">
                  <c:v>0.44073600000000002</c:v>
                </c:pt>
                <c:pt idx="5">
                  <c:v>0.43974000000000002</c:v>
                </c:pt>
                <c:pt idx="6">
                  <c:v>0.44078000000000001</c:v>
                </c:pt>
                <c:pt idx="7">
                  <c:v>0.441523</c:v>
                </c:pt>
                <c:pt idx="8">
                  <c:v>0.44136199999999998</c:v>
                </c:pt>
                <c:pt idx="9">
                  <c:v>0.435722</c:v>
                </c:pt>
                <c:pt idx="10">
                  <c:v>0.43442399999999998</c:v>
                </c:pt>
                <c:pt idx="11">
                  <c:v>0.43513299999999999</c:v>
                </c:pt>
                <c:pt idx="12">
                  <c:v>0.436533</c:v>
                </c:pt>
                <c:pt idx="13">
                  <c:v>0.43703500000000001</c:v>
                </c:pt>
                <c:pt idx="14">
                  <c:v>0.43641099999999999</c:v>
                </c:pt>
                <c:pt idx="15">
                  <c:v>0.43656699999999998</c:v>
                </c:pt>
                <c:pt idx="16">
                  <c:v>0.43698700000000001</c:v>
                </c:pt>
                <c:pt idx="17">
                  <c:v>0.43802200000000002</c:v>
                </c:pt>
                <c:pt idx="18">
                  <c:v>0.43894300000000003</c:v>
                </c:pt>
                <c:pt idx="19">
                  <c:v>0.43865999999999999</c:v>
                </c:pt>
                <c:pt idx="20">
                  <c:v>0.43847599999999998</c:v>
                </c:pt>
                <c:pt idx="21">
                  <c:v>0.43933899999999998</c:v>
                </c:pt>
                <c:pt idx="22">
                  <c:v>0.44127499999999997</c:v>
                </c:pt>
                <c:pt idx="23">
                  <c:v>0.44298399999999999</c:v>
                </c:pt>
                <c:pt idx="24">
                  <c:v>0.44430799999999998</c:v>
                </c:pt>
                <c:pt idx="25">
                  <c:v>0.44539699999999999</c:v>
                </c:pt>
                <c:pt idx="26">
                  <c:v>0.44614199999999998</c:v>
                </c:pt>
                <c:pt idx="27">
                  <c:v>0.44720100000000002</c:v>
                </c:pt>
                <c:pt idx="28">
                  <c:v>0.448241</c:v>
                </c:pt>
                <c:pt idx="29">
                  <c:v>0.44908900000000002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B4-4488-BBC9-ADBE2F071D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8621960"/>
        <c:axId val="448628360"/>
      </c:areaChart>
      <c:catAx>
        <c:axId val="448621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48628360"/>
        <c:crosses val="autoZero"/>
        <c:auto val="1"/>
        <c:lblAlgn val="ctr"/>
        <c:lblOffset val="100"/>
        <c:noMultiLvlLbl val="0"/>
      </c:catAx>
      <c:valAx>
        <c:axId val="448628360"/>
        <c:scaling>
          <c:orientation val="minMax"/>
          <c:max val="1.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48621960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  <c:txPr>
        <a:bodyPr/>
        <a:lstStyle/>
        <a:p>
          <a:pPr>
            <a:defRPr sz="3500"/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Sheet1!$B$24</c:f>
              <c:strCache>
                <c:ptCount val="1"/>
                <c:pt idx="0">
                  <c:v>2011</c:v>
                </c:pt>
              </c:strCache>
            </c:strRef>
          </c:tx>
          <c:dLbls>
            <c:dLbl>
              <c:idx val="0"/>
              <c:layout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075-4EC9-AFEC-E54106BC5180}"/>
                </c:ext>
              </c:extLst>
            </c:dLbl>
            <c:dLbl>
              <c:idx val="1"/>
              <c:layout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075-4EC9-AFEC-E54106BC5180}"/>
                </c:ext>
              </c:extLst>
            </c:dLbl>
            <c:dLbl>
              <c:idx val="2"/>
              <c:layout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075-4EC9-AFEC-E54106BC5180}"/>
                </c:ext>
              </c:extLst>
            </c:dLbl>
            <c:dLbl>
              <c:idx val="3"/>
              <c:layout>
                <c:manualLayout>
                  <c:x val="-4.8710058481237902E-3"/>
                  <c:y val="-5.3721219655297799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075-4EC9-AFEC-E54106BC5180}"/>
                </c:ext>
              </c:extLst>
            </c:dLbl>
            <c:dLbl>
              <c:idx val="4"/>
              <c:layout>
                <c:manualLayout>
                  <c:x val="-7.5298598583897697E-3"/>
                  <c:y val="-1.43051604981974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075-4EC9-AFEC-E54106BC5180}"/>
                </c:ext>
              </c:extLst>
            </c:dLbl>
            <c:dLbl>
              <c:idx val="5"/>
              <c:layout>
                <c:manualLayout>
                  <c:x val="3.0343709187469401E-2"/>
                  <c:y val="2.4508847504065702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075-4EC9-AFEC-E54106BC518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Sheet1!$A$25:$A$30</c:f>
              <c:strCache>
                <c:ptCount val="6"/>
                <c:pt idx="0">
                  <c:v>Natural Gas</c:v>
                </c:pt>
                <c:pt idx="1">
                  <c:v>Electricity</c:v>
                </c:pt>
                <c:pt idx="2">
                  <c:v>Petroleum Liquids</c:v>
                </c:pt>
                <c:pt idx="3">
                  <c:v>Renewable Energy</c:v>
                </c:pt>
                <c:pt idx="4">
                  <c:v>Propane</c:v>
                </c:pt>
                <c:pt idx="5">
                  <c:v>Kerosene</c:v>
                </c:pt>
              </c:strCache>
            </c:strRef>
          </c:cat>
          <c:val>
            <c:numRef>
              <c:f>Sheet1!$B$25:$B$30</c:f>
              <c:numCache>
                <c:formatCode>General</c:formatCode>
                <c:ptCount val="6"/>
                <c:pt idx="0">
                  <c:v>0.85194999999999999</c:v>
                </c:pt>
                <c:pt idx="1">
                  <c:v>0.46210000000000001</c:v>
                </c:pt>
                <c:pt idx="2">
                  <c:v>0.26812000000000002</c:v>
                </c:pt>
                <c:pt idx="3">
                  <c:v>5.4240999999999998E-2</c:v>
                </c:pt>
                <c:pt idx="4">
                  <c:v>4.6280000000000002E-2</c:v>
                </c:pt>
                <c:pt idx="5">
                  <c:v>6.8399999999999997E-3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75-4EC9-AFEC-E54106BC5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  <c:txPr>
        <a:bodyPr/>
        <a:lstStyle/>
        <a:p>
          <a:pPr>
            <a:defRPr sz="3600"/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Sheet1!$C$24</c:f>
              <c:strCache>
                <c:ptCount val="1"/>
                <c:pt idx="0">
                  <c:v>2040</c:v>
                </c:pt>
              </c:strCache>
            </c:strRef>
          </c:tx>
          <c:dLbls>
            <c:dLbl>
              <c:idx val="0"/>
              <c:layout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021-43DF-A5CD-FEB0EC4301B6}"/>
                </c:ext>
              </c:extLst>
            </c:dLbl>
            <c:dLbl>
              <c:idx val="1"/>
              <c:layout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021-43DF-A5CD-FEB0EC4301B6}"/>
                </c:ext>
              </c:extLst>
            </c:dLbl>
            <c:dLbl>
              <c:idx val="2"/>
              <c:layout>
                <c:manualLayout>
                  <c:x val="6.0796939075791296E-3"/>
                  <c:y val="3.5967341653758002E-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021-43DF-A5CD-FEB0EC4301B6}"/>
                </c:ext>
              </c:extLst>
            </c:dLbl>
            <c:dLbl>
              <c:idx val="3"/>
              <c:layout>
                <c:manualLayout>
                  <c:x val="-1.3305161220845301E-3"/>
                  <c:y val="-4.0763569203435502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021-43DF-A5CD-FEB0EC4301B6}"/>
                </c:ext>
              </c:extLst>
            </c:dLbl>
            <c:dLbl>
              <c:idx val="4"/>
              <c:layout>
                <c:manualLayout>
                  <c:x val="1.7812008161389599E-3"/>
                  <c:y val="-2.759742697320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021-43DF-A5CD-FEB0EC4301B6}"/>
                </c:ext>
              </c:extLst>
            </c:dLbl>
            <c:dLbl>
              <c:idx val="5"/>
              <c:layout>
                <c:manualLayout>
                  <c:x val="4.72534781789943E-2"/>
                  <c:y val="-2.7247880283925502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021-43DF-A5CD-FEB0EC4301B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Sheet1!$A$25:$A$30</c:f>
              <c:strCache>
                <c:ptCount val="6"/>
                <c:pt idx="0">
                  <c:v>Natural Gas</c:v>
                </c:pt>
                <c:pt idx="1">
                  <c:v>Electricity</c:v>
                </c:pt>
                <c:pt idx="2">
                  <c:v>Petroleum Liquids</c:v>
                </c:pt>
                <c:pt idx="3">
                  <c:v>Renewable Energy</c:v>
                </c:pt>
                <c:pt idx="4">
                  <c:v>Propane</c:v>
                </c:pt>
                <c:pt idx="5">
                  <c:v>Kerosene</c:v>
                </c:pt>
              </c:strCache>
            </c:strRef>
          </c:cat>
          <c:val>
            <c:numRef>
              <c:f>Sheet1!$C$25:$C$30</c:f>
              <c:numCache>
                <c:formatCode>General</c:formatCode>
                <c:ptCount val="6"/>
                <c:pt idx="0">
                  <c:v>0.74547200000000002</c:v>
                </c:pt>
                <c:pt idx="1">
                  <c:v>0.44908900000000002</c:v>
                </c:pt>
                <c:pt idx="2">
                  <c:v>0.14572399999999999</c:v>
                </c:pt>
                <c:pt idx="3">
                  <c:v>4.8462999999999999E-2</c:v>
                </c:pt>
                <c:pt idx="4">
                  <c:v>2.9981000000000001E-2</c:v>
                </c:pt>
                <c:pt idx="5">
                  <c:v>8.6300000000000005E-4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021-43DF-A5CD-FEB0EC4301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SEPT05NY!$C$54</c:f>
              <c:strCache>
                <c:ptCount val="1"/>
                <c:pt idx="0">
                  <c:v>    Petroleum</c:v>
                </c:pt>
              </c:strCache>
            </c:strRef>
          </c:tx>
          <c:invertIfNegative val="0"/>
          <c:cat>
            <c:numRef>
              <c:f>SEPT05NY!$A$62:$A$64</c:f>
              <c:numCache>
                <c:formatCode>General</c:formatCode>
                <c:ptCount val="3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</c:numCache>
            </c:numRef>
          </c:cat>
          <c:val>
            <c:numRef>
              <c:f>SEPT05NY!$C$62:$C$64</c:f>
              <c:numCache>
                <c:formatCode>0.00%</c:formatCode>
                <c:ptCount val="3"/>
                <c:pt idx="0">
                  <c:v>0.25035783924323202</c:v>
                </c:pt>
                <c:pt idx="1">
                  <c:v>0.108236378321625</c:v>
                </c:pt>
                <c:pt idx="2">
                  <c:v>1.46389515319299E-2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84-4806-9B7F-098F36EFDC65}"/>
            </c:ext>
          </c:extLst>
        </c:ser>
        <c:ser>
          <c:idx val="2"/>
          <c:order val="1"/>
          <c:tx>
            <c:strRef>
              <c:f>SEPT05NY!$D$54</c:f>
              <c:strCache>
                <c:ptCount val="1"/>
                <c:pt idx="0">
                  <c:v>    Natural Gas</c:v>
                </c:pt>
              </c:strCache>
            </c:strRef>
          </c:tx>
          <c:invertIfNegative val="0"/>
          <c:cat>
            <c:numRef>
              <c:f>SEPT05NY!$A$62:$A$64</c:f>
              <c:numCache>
                <c:formatCode>General</c:formatCode>
                <c:ptCount val="3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</c:numCache>
            </c:numRef>
          </c:cat>
          <c:val>
            <c:numRef>
              <c:f>SEPT05NY!$D$62:$D$64</c:f>
              <c:numCache>
                <c:formatCode>0.00%</c:formatCode>
                <c:ptCount val="3"/>
                <c:pt idx="0">
                  <c:v>0.16789847289709101</c:v>
                </c:pt>
                <c:pt idx="1">
                  <c:v>0.28772432752754201</c:v>
                </c:pt>
                <c:pt idx="2">
                  <c:v>0.35714774120023202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84-4806-9B7F-098F36EFDC65}"/>
            </c:ext>
          </c:extLst>
        </c:ser>
        <c:ser>
          <c:idx val="0"/>
          <c:order val="2"/>
          <c:tx>
            <c:strRef>
              <c:f>SEPT05NY!$B$54</c:f>
              <c:strCache>
                <c:ptCount val="1"/>
                <c:pt idx="0">
                  <c:v>    Coal</c:v>
                </c:pt>
              </c:strCache>
            </c:strRef>
          </c:tx>
          <c:invertIfNegative val="0"/>
          <c:cat>
            <c:numRef>
              <c:f>SEPT05NY!$A$62:$A$64</c:f>
              <c:numCache>
                <c:formatCode>General</c:formatCode>
                <c:ptCount val="3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</c:numCache>
            </c:numRef>
          </c:cat>
          <c:val>
            <c:numRef>
              <c:f>SEPT05NY!$B$62:$B$64</c:f>
              <c:numCache>
                <c:formatCode>0.00%</c:formatCode>
                <c:ptCount val="3"/>
                <c:pt idx="0">
                  <c:v>0.191458232745228</c:v>
                </c:pt>
                <c:pt idx="1">
                  <c:v>0.181125061853145</c:v>
                </c:pt>
                <c:pt idx="2">
                  <c:v>9.91720361318945E-2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84-4806-9B7F-098F36EFDC65}"/>
            </c:ext>
          </c:extLst>
        </c:ser>
        <c:ser>
          <c:idx val="4"/>
          <c:order val="3"/>
          <c:tx>
            <c:strRef>
              <c:f>SEPT05NY!$F$54</c:f>
              <c:strCache>
                <c:ptCount val="1"/>
                <c:pt idx="0">
                  <c:v>    Hydroelectric</c:v>
                </c:pt>
              </c:strCache>
            </c:strRef>
          </c:tx>
          <c:invertIfNegative val="0"/>
          <c:cat>
            <c:numRef>
              <c:f>SEPT05NY!$A$62:$A$64</c:f>
              <c:numCache>
                <c:formatCode>General</c:formatCode>
                <c:ptCount val="3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</c:numCache>
            </c:numRef>
          </c:cat>
          <c:val>
            <c:numRef>
              <c:f>SEPT05NY!$F$62:$F$64</c:f>
              <c:numCache>
                <c:formatCode>0.00%</c:formatCode>
                <c:ptCount val="3"/>
                <c:pt idx="0">
                  <c:v>0.20048016748106001</c:v>
                </c:pt>
                <c:pt idx="1">
                  <c:v>0.17322780443017899</c:v>
                </c:pt>
                <c:pt idx="2">
                  <c:v>0.18211252897188701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384-4806-9B7F-098F36EFDC65}"/>
            </c:ext>
          </c:extLst>
        </c:ser>
        <c:ser>
          <c:idx val="3"/>
          <c:order val="4"/>
          <c:tx>
            <c:strRef>
              <c:f>SEPT05NY!$E$54</c:f>
              <c:strCache>
                <c:ptCount val="1"/>
                <c:pt idx="0">
                  <c:v>    Nuclear</c:v>
                </c:pt>
              </c:strCache>
            </c:strRef>
          </c:tx>
          <c:invertIfNegative val="0"/>
          <c:cat>
            <c:numRef>
              <c:f>SEPT05NY!$A$62:$A$64</c:f>
              <c:numCache>
                <c:formatCode>General</c:formatCode>
                <c:ptCount val="3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</c:numCache>
            </c:numRef>
          </c:cat>
          <c:val>
            <c:numRef>
              <c:f>SEPT05NY!$E$62:$E$64</c:f>
              <c:numCache>
                <c:formatCode>0.00%</c:formatCode>
                <c:ptCount val="3"/>
                <c:pt idx="0">
                  <c:v>0.17454087862656201</c:v>
                </c:pt>
                <c:pt idx="1">
                  <c:v>0.228188000245511</c:v>
                </c:pt>
                <c:pt idx="2">
                  <c:v>0.30570261151856898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384-4806-9B7F-098F36EFDC65}"/>
            </c:ext>
          </c:extLst>
        </c:ser>
        <c:ser>
          <c:idx val="5"/>
          <c:order val="5"/>
          <c:tx>
            <c:strRef>
              <c:f>SEPT05NY!$G$54</c:f>
              <c:strCache>
                <c:ptCount val="1"/>
                <c:pt idx="0">
                  <c:v>    Other Renewables</c:v>
                </c:pt>
              </c:strCache>
            </c:strRef>
          </c:tx>
          <c:invertIfNegative val="0"/>
          <c:cat>
            <c:numRef>
              <c:f>SEPT05NY!$A$62:$A$64</c:f>
              <c:numCache>
                <c:formatCode>General</c:formatCode>
                <c:ptCount val="3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</c:numCache>
            </c:numRef>
          </c:cat>
          <c:val>
            <c:numRef>
              <c:f>SEPT05NY!$G$62:$G$64</c:f>
              <c:numCache>
                <c:formatCode>0.00%</c:formatCode>
                <c:ptCount val="3"/>
                <c:pt idx="0">
                  <c:v>1.46065823801765E-2</c:v>
                </c:pt>
                <c:pt idx="1">
                  <c:v>2.0874140415555398E-2</c:v>
                </c:pt>
                <c:pt idx="2">
                  <c:v>3.5152525502886597E-2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384-4806-9B7F-098F36EFDC65}"/>
            </c:ext>
          </c:extLst>
        </c:ser>
        <c:ser>
          <c:idx val="6"/>
          <c:order val="6"/>
          <c:tx>
            <c:strRef>
              <c:f>SEPT05NY!$H$54</c:f>
              <c:strCache>
                <c:ptCount val="1"/>
                <c:pt idx="0">
                  <c:v>    Other</c:v>
                </c:pt>
              </c:strCache>
            </c:strRef>
          </c:tx>
          <c:invertIfNegative val="0"/>
          <c:cat>
            <c:numRef>
              <c:f>SEPT05NY!$A$62:$A$64</c:f>
              <c:numCache>
                <c:formatCode>General</c:formatCode>
                <c:ptCount val="3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</c:numCache>
            </c:numRef>
          </c:cat>
          <c:val>
            <c:numRef>
              <c:f>SEPT05NY!$H$62:$H$64</c:f>
              <c:numCache>
                <c:formatCode>0.00%</c:formatCode>
                <c:ptCount val="3"/>
                <c:pt idx="0">
                  <c:v>6.5782662665022197E-4</c:v>
                </c:pt>
                <c:pt idx="1">
                  <c:v>6.2428720644311896E-4</c:v>
                </c:pt>
                <c:pt idx="2">
                  <c:v>6.0736051426014803E-3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384-4806-9B7F-098F36EFDC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5837736"/>
        <c:axId val="495840952"/>
      </c:barChart>
      <c:catAx>
        <c:axId val="495837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genda-Regular"/>
                <a:cs typeface="Agenda-Regular"/>
              </a:defRPr>
            </a:pPr>
            <a:endParaRPr lang="en-US"/>
          </a:p>
        </c:txPr>
        <c:crossAx val="495840952"/>
        <c:crosses val="autoZero"/>
        <c:auto val="1"/>
        <c:lblAlgn val="ctr"/>
        <c:lblOffset val="100"/>
        <c:noMultiLvlLbl val="0"/>
      </c:catAx>
      <c:valAx>
        <c:axId val="49584095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>
                    <a:latin typeface="Agenda-Regular"/>
                    <a:cs typeface="Agenda-Regular"/>
                  </a:defRPr>
                </a:pPr>
                <a:r>
                  <a:rPr lang="en-US" sz="2000">
                    <a:latin typeface="Agenda-Regular"/>
                    <a:cs typeface="Agenda-Regular"/>
                  </a:rPr>
                  <a:t>Percent of Electricity Produced in NY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genda-Regular"/>
                <a:cs typeface="Agenda-Regular"/>
              </a:defRPr>
            </a:pPr>
            <a:endParaRPr lang="en-US"/>
          </a:p>
        </c:txPr>
        <c:crossAx val="4958377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000" b="1" spc="50">
              <a:latin typeface="Agenda-Regular"/>
              <a:cs typeface="Agenda-Regular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Sheet2!$A$3</c:f>
              <c:strCache>
                <c:ptCount val="1"/>
                <c:pt idx="0">
                  <c:v>Petroleum</c:v>
                </c:pt>
              </c:strCache>
            </c:strRef>
          </c:tx>
          <c:cat>
            <c:numRef>
              <c:f>Sheet2!$B$2:$AE$2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Sheet2!$B$3:$AE$3</c:f>
              <c:numCache>
                <c:formatCode>General</c:formatCode>
                <c:ptCount val="30"/>
                <c:pt idx="0">
                  <c:v>19.232578</c:v>
                </c:pt>
                <c:pt idx="1">
                  <c:v>18.321795999999999</c:v>
                </c:pt>
                <c:pt idx="2">
                  <c:v>19.677996</c:v>
                </c:pt>
                <c:pt idx="3">
                  <c:v>19.539082000000001</c:v>
                </c:pt>
                <c:pt idx="4">
                  <c:v>17.691824</c:v>
                </c:pt>
                <c:pt idx="5">
                  <c:v>17.405777</c:v>
                </c:pt>
                <c:pt idx="6">
                  <c:v>17.078120999999999</c:v>
                </c:pt>
                <c:pt idx="7">
                  <c:v>16.719353000000002</c:v>
                </c:pt>
                <c:pt idx="8">
                  <c:v>16.325728999999999</c:v>
                </c:pt>
                <c:pt idx="9">
                  <c:v>15.932862</c:v>
                </c:pt>
                <c:pt idx="10">
                  <c:v>15.544136</c:v>
                </c:pt>
                <c:pt idx="11">
                  <c:v>15.17428</c:v>
                </c:pt>
                <c:pt idx="12">
                  <c:v>14.819958</c:v>
                </c:pt>
                <c:pt idx="13">
                  <c:v>14.489926000000001</c:v>
                </c:pt>
                <c:pt idx="14">
                  <c:v>14.160301</c:v>
                </c:pt>
                <c:pt idx="15">
                  <c:v>13.845387000000001</c:v>
                </c:pt>
                <c:pt idx="16">
                  <c:v>13.530518000000001</c:v>
                </c:pt>
                <c:pt idx="17">
                  <c:v>13.229797</c:v>
                </c:pt>
                <c:pt idx="18">
                  <c:v>12.931838000000001</c:v>
                </c:pt>
                <c:pt idx="19">
                  <c:v>12.647197</c:v>
                </c:pt>
                <c:pt idx="20">
                  <c:v>12.375192999999999</c:v>
                </c:pt>
                <c:pt idx="21">
                  <c:v>12.105774</c:v>
                </c:pt>
                <c:pt idx="22">
                  <c:v>11.84895</c:v>
                </c:pt>
                <c:pt idx="23">
                  <c:v>11.600289999999999</c:v>
                </c:pt>
                <c:pt idx="24">
                  <c:v>11.366744000000001</c:v>
                </c:pt>
                <c:pt idx="25">
                  <c:v>11.140582</c:v>
                </c:pt>
                <c:pt idx="26">
                  <c:v>10.927963999999999</c:v>
                </c:pt>
                <c:pt idx="27">
                  <c:v>10.725146000000001</c:v>
                </c:pt>
                <c:pt idx="28">
                  <c:v>10.528961000000001</c:v>
                </c:pt>
                <c:pt idx="29">
                  <c:v>10.339086999999999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87-4769-8CBF-2B7B7610F52A}"/>
            </c:ext>
          </c:extLst>
        </c:ser>
        <c:ser>
          <c:idx val="1"/>
          <c:order val="1"/>
          <c:tx>
            <c:strRef>
              <c:f>Sheet2!$A$4</c:f>
              <c:strCache>
                <c:ptCount val="1"/>
                <c:pt idx="0">
                  <c:v>NaturalGas</c:v>
                </c:pt>
              </c:strCache>
            </c:strRef>
          </c:tx>
          <c:cat>
            <c:numRef>
              <c:f>Sheet2!$B$2:$AE$2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Sheet2!$B$4:$AE$4</c:f>
              <c:numCache>
                <c:formatCode>General</c:formatCode>
                <c:ptCount val="30"/>
                <c:pt idx="0">
                  <c:v>45.077903999999997</c:v>
                </c:pt>
                <c:pt idx="1">
                  <c:v>39.97486099999999</c:v>
                </c:pt>
                <c:pt idx="2">
                  <c:v>47.207011999999999</c:v>
                </c:pt>
                <c:pt idx="3">
                  <c:v>47.687049999999999</c:v>
                </c:pt>
                <c:pt idx="4">
                  <c:v>44.778438999999999</c:v>
                </c:pt>
                <c:pt idx="5">
                  <c:v>44.752239000000003</c:v>
                </c:pt>
                <c:pt idx="6">
                  <c:v>44.724739</c:v>
                </c:pt>
                <c:pt idx="7">
                  <c:v>44.613396000000002</c:v>
                </c:pt>
                <c:pt idx="8">
                  <c:v>44.454552</c:v>
                </c:pt>
                <c:pt idx="9">
                  <c:v>44.315502000000002</c:v>
                </c:pt>
                <c:pt idx="10">
                  <c:v>44.098014999999997</c:v>
                </c:pt>
                <c:pt idx="11">
                  <c:v>43.875210000000003</c:v>
                </c:pt>
                <c:pt idx="12">
                  <c:v>43.65522</c:v>
                </c:pt>
                <c:pt idx="13">
                  <c:v>43.426307999999999</c:v>
                </c:pt>
                <c:pt idx="14">
                  <c:v>43.144398000000002</c:v>
                </c:pt>
                <c:pt idx="15">
                  <c:v>42.864978999999998</c:v>
                </c:pt>
                <c:pt idx="16">
                  <c:v>42.570759000000002</c:v>
                </c:pt>
                <c:pt idx="17">
                  <c:v>42.286487999999999</c:v>
                </c:pt>
                <c:pt idx="18">
                  <c:v>41.978538999999998</c:v>
                </c:pt>
                <c:pt idx="19">
                  <c:v>41.687122000000002</c:v>
                </c:pt>
                <c:pt idx="20">
                  <c:v>41.491881999999997</c:v>
                </c:pt>
                <c:pt idx="21">
                  <c:v>41.412903</c:v>
                </c:pt>
                <c:pt idx="22">
                  <c:v>41.326419999999999</c:v>
                </c:pt>
                <c:pt idx="23">
                  <c:v>41.174576000000002</c:v>
                </c:pt>
                <c:pt idx="24">
                  <c:v>40.963431999999997</c:v>
                </c:pt>
                <c:pt idx="25">
                  <c:v>40.703364999999998</c:v>
                </c:pt>
                <c:pt idx="26">
                  <c:v>40.439231999999997</c:v>
                </c:pt>
                <c:pt idx="27">
                  <c:v>40.190052000000001</c:v>
                </c:pt>
                <c:pt idx="28">
                  <c:v>39.890555999999997</c:v>
                </c:pt>
                <c:pt idx="29">
                  <c:v>39.552250000000001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87-4769-8CBF-2B7B7610F52A}"/>
            </c:ext>
          </c:extLst>
        </c:ser>
        <c:ser>
          <c:idx val="2"/>
          <c:order val="2"/>
          <c:tx>
            <c:strRef>
              <c:f>Sheet2!$A$5</c:f>
              <c:strCache>
                <c:ptCount val="1"/>
                <c:pt idx="0">
                  <c:v>Electricity</c:v>
                </c:pt>
              </c:strCache>
            </c:strRef>
          </c:tx>
          <c:cat>
            <c:numRef>
              <c:f>Sheet2!$B$2:$AE$2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Sheet2!$B$5:$AE$5</c:f>
              <c:numCache>
                <c:formatCode>General</c:formatCode>
                <c:ptCount val="30"/>
                <c:pt idx="0">
                  <c:v>62.599995</c:v>
                </c:pt>
                <c:pt idx="1">
                  <c:v>58.026874999999997</c:v>
                </c:pt>
                <c:pt idx="2">
                  <c:v>62.524982000000001</c:v>
                </c:pt>
                <c:pt idx="3">
                  <c:v>55.571151999999998</c:v>
                </c:pt>
                <c:pt idx="4">
                  <c:v>55.756999999999998</c:v>
                </c:pt>
                <c:pt idx="5">
                  <c:v>55.796782999999998</c:v>
                </c:pt>
                <c:pt idx="6">
                  <c:v>55.877167</c:v>
                </c:pt>
                <c:pt idx="7">
                  <c:v>56.673732999999999</c:v>
                </c:pt>
                <c:pt idx="8">
                  <c:v>56.811596000000002</c:v>
                </c:pt>
                <c:pt idx="9">
                  <c:v>55.875647999999998</c:v>
                </c:pt>
                <c:pt idx="10">
                  <c:v>55.319663999999989</c:v>
                </c:pt>
                <c:pt idx="11">
                  <c:v>54.721584</c:v>
                </c:pt>
                <c:pt idx="12">
                  <c:v>54.203265999999999</c:v>
                </c:pt>
                <c:pt idx="13">
                  <c:v>53.889004</c:v>
                </c:pt>
                <c:pt idx="14">
                  <c:v>53.240532000000002</c:v>
                </c:pt>
                <c:pt idx="15">
                  <c:v>52.691212</c:v>
                </c:pt>
                <c:pt idx="16">
                  <c:v>51.393138999999998</c:v>
                </c:pt>
                <c:pt idx="17">
                  <c:v>50.450119000000001</c:v>
                </c:pt>
                <c:pt idx="18">
                  <c:v>50.219223</c:v>
                </c:pt>
                <c:pt idx="19">
                  <c:v>49.344027999999987</c:v>
                </c:pt>
                <c:pt idx="20">
                  <c:v>50.155289000000003</c:v>
                </c:pt>
                <c:pt idx="21">
                  <c:v>51.733848999999999</c:v>
                </c:pt>
                <c:pt idx="22">
                  <c:v>52.812320999999997</c:v>
                </c:pt>
                <c:pt idx="23">
                  <c:v>53.209811999999999</c:v>
                </c:pt>
                <c:pt idx="24">
                  <c:v>53.587074000000001</c:v>
                </c:pt>
                <c:pt idx="25">
                  <c:v>53.783054</c:v>
                </c:pt>
                <c:pt idx="26">
                  <c:v>53.740917000000003</c:v>
                </c:pt>
                <c:pt idx="27">
                  <c:v>53.76746</c:v>
                </c:pt>
                <c:pt idx="28">
                  <c:v>53.432811999999998</c:v>
                </c:pt>
                <c:pt idx="29">
                  <c:v>52.584254999999999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87-4769-8CBF-2B7B7610F5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8506344"/>
        <c:axId val="448712872"/>
      </c:areaChart>
      <c:catAx>
        <c:axId val="448506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48712872"/>
        <c:crosses val="autoZero"/>
        <c:auto val="1"/>
        <c:lblAlgn val="ctr"/>
        <c:lblOffset val="100"/>
        <c:noMultiLvlLbl val="0"/>
      </c:catAx>
      <c:valAx>
        <c:axId val="448712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48506344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cked"/>
        <c:varyColors val="0"/>
        <c:ser>
          <c:idx val="1"/>
          <c:order val="0"/>
          <c:tx>
            <c:strRef>
              <c:f>Sheet1!$A$14</c:f>
              <c:strCache>
                <c:ptCount val="1"/>
                <c:pt idx="0">
                  <c:v>Delivered Energy</c:v>
                </c:pt>
              </c:strCache>
            </c:strRef>
          </c:tx>
          <c:cat>
            <c:numRef>
              <c:f>Sheet1!$B$12:$AE$12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Sheet1!$B$14:$AE$14</c:f>
              <c:numCache>
                <c:formatCode>General</c:formatCode>
                <c:ptCount val="30"/>
                <c:pt idx="0">
                  <c:v>1.6364110000000001</c:v>
                </c:pt>
                <c:pt idx="1">
                  <c:v>1.5037259999999999</c:v>
                </c:pt>
                <c:pt idx="2">
                  <c:v>1.6788510000000001</c:v>
                </c:pt>
                <c:pt idx="3">
                  <c:v>1.6689940000000001</c:v>
                </c:pt>
                <c:pt idx="4">
                  <c:v>1.587369</c:v>
                </c:pt>
                <c:pt idx="5">
                  <c:v>1.580586</c:v>
                </c:pt>
                <c:pt idx="6">
                  <c:v>1.5755539999999999</c:v>
                </c:pt>
                <c:pt idx="7">
                  <c:v>1.568614</c:v>
                </c:pt>
                <c:pt idx="8">
                  <c:v>1.559774</c:v>
                </c:pt>
                <c:pt idx="9">
                  <c:v>1.546025</c:v>
                </c:pt>
                <c:pt idx="10">
                  <c:v>1.5352030000000001</c:v>
                </c:pt>
                <c:pt idx="11">
                  <c:v>1.5265629999999999</c:v>
                </c:pt>
                <c:pt idx="12">
                  <c:v>1.5188459999999999</c:v>
                </c:pt>
                <c:pt idx="13">
                  <c:v>1.510391</c:v>
                </c:pt>
                <c:pt idx="14">
                  <c:v>1.499768</c:v>
                </c:pt>
                <c:pt idx="15">
                  <c:v>1.4901260000000001</c:v>
                </c:pt>
                <c:pt idx="16">
                  <c:v>1.480467</c:v>
                </c:pt>
                <c:pt idx="17">
                  <c:v>1.4717720000000001</c:v>
                </c:pt>
                <c:pt idx="18">
                  <c:v>1.462537</c:v>
                </c:pt>
                <c:pt idx="19">
                  <c:v>1.45258</c:v>
                </c:pt>
                <c:pt idx="20">
                  <c:v>1.444733</c:v>
                </c:pt>
                <c:pt idx="21">
                  <c:v>1.440159</c:v>
                </c:pt>
                <c:pt idx="22">
                  <c:v>1.4367369999999999</c:v>
                </c:pt>
                <c:pt idx="23">
                  <c:v>1.4319930000000001</c:v>
                </c:pt>
                <c:pt idx="24">
                  <c:v>1.4258999999999999</c:v>
                </c:pt>
                <c:pt idx="25">
                  <c:v>1.4187019999999999</c:v>
                </c:pt>
                <c:pt idx="26">
                  <c:v>1.4112769999999999</c:v>
                </c:pt>
                <c:pt idx="27">
                  <c:v>1.404593</c:v>
                </c:pt>
                <c:pt idx="28">
                  <c:v>1.397071</c:v>
                </c:pt>
                <c:pt idx="29">
                  <c:v>1.3887480000000001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39-4740-9FFD-990E28689F3B}"/>
            </c:ext>
          </c:extLst>
        </c:ser>
        <c:ser>
          <c:idx val="0"/>
          <c:order val="1"/>
          <c:tx>
            <c:strRef>
              <c:f>Sheet1!$A$13</c:f>
              <c:strCache>
                <c:ptCount val="1"/>
                <c:pt idx="0">
                  <c:v>Electricity Related Losses</c:v>
                </c:pt>
              </c:strCache>
            </c:strRef>
          </c:tx>
          <c:cat>
            <c:numRef>
              <c:f>Sheet1!$B$12:$AE$12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Sheet1!$B$13:$AE$13</c:f>
              <c:numCache>
                <c:formatCode>General</c:formatCode>
                <c:ptCount val="30"/>
                <c:pt idx="0">
                  <c:v>1.1218159999999999</c:v>
                </c:pt>
                <c:pt idx="1">
                  <c:v>1.097448</c:v>
                </c:pt>
                <c:pt idx="2">
                  <c:v>1.123335</c:v>
                </c:pt>
                <c:pt idx="3">
                  <c:v>1.0429250000000001</c:v>
                </c:pt>
                <c:pt idx="4">
                  <c:v>1.0324310000000001</c:v>
                </c:pt>
                <c:pt idx="5">
                  <c:v>1.0427439999999999</c:v>
                </c:pt>
                <c:pt idx="6">
                  <c:v>1.055164</c:v>
                </c:pt>
                <c:pt idx="7">
                  <c:v>1.0609489999999999</c:v>
                </c:pt>
                <c:pt idx="8">
                  <c:v>1.0564210000000001</c:v>
                </c:pt>
                <c:pt idx="9">
                  <c:v>1.0212859999999999</c:v>
                </c:pt>
                <c:pt idx="10">
                  <c:v>1.0032190000000001</c:v>
                </c:pt>
                <c:pt idx="11">
                  <c:v>0.98776600000000003</c:v>
                </c:pt>
                <c:pt idx="12">
                  <c:v>0.98724999999999996</c:v>
                </c:pt>
                <c:pt idx="13">
                  <c:v>0.98013499999999998</c:v>
                </c:pt>
                <c:pt idx="14">
                  <c:v>0.96968500000000002</c:v>
                </c:pt>
                <c:pt idx="15">
                  <c:v>0.95857599999999998</c:v>
                </c:pt>
                <c:pt idx="16">
                  <c:v>0.93239700000000003</c:v>
                </c:pt>
                <c:pt idx="17">
                  <c:v>0.91486500000000004</c:v>
                </c:pt>
                <c:pt idx="18">
                  <c:v>0.91090700000000002</c:v>
                </c:pt>
                <c:pt idx="19">
                  <c:v>0.89468499999999995</c:v>
                </c:pt>
                <c:pt idx="20">
                  <c:v>0.91131899999999999</c:v>
                </c:pt>
                <c:pt idx="21">
                  <c:v>0.94131799999999999</c:v>
                </c:pt>
                <c:pt idx="22">
                  <c:v>0.96029699999999996</c:v>
                </c:pt>
                <c:pt idx="23">
                  <c:v>0.96651100000000001</c:v>
                </c:pt>
                <c:pt idx="24">
                  <c:v>0.97278699999999996</c:v>
                </c:pt>
                <c:pt idx="25">
                  <c:v>0.97634799999999999</c:v>
                </c:pt>
                <c:pt idx="26">
                  <c:v>0.97612900000000002</c:v>
                </c:pt>
                <c:pt idx="27">
                  <c:v>0.976244</c:v>
                </c:pt>
                <c:pt idx="28">
                  <c:v>0.97025600000000001</c:v>
                </c:pt>
                <c:pt idx="29">
                  <c:v>0.95554799999999995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39-4740-9FFD-990E28689F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9013032"/>
        <c:axId val="539016248"/>
      </c:areaChart>
      <c:catAx>
        <c:axId val="539013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39016248"/>
        <c:crosses val="autoZero"/>
        <c:auto val="1"/>
        <c:lblAlgn val="ctr"/>
        <c:lblOffset val="100"/>
        <c:noMultiLvlLbl val="0"/>
      </c:catAx>
      <c:valAx>
        <c:axId val="539016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390130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6227196917152298"/>
          <c:y val="7.4560913668610604E-2"/>
          <c:w val="0.33772803082847702"/>
          <c:h val="0.13287776616238001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41373014148401"/>
          <c:y val="4.8816040992464699E-2"/>
          <c:w val="0.71264935615150404"/>
          <c:h val="0.7961348441229929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Sheet1!$B$31</c:f>
              <c:strCache>
                <c:ptCount val="1"/>
                <c:pt idx="0">
                  <c:v>Installed PV</c:v>
                </c:pt>
              </c:strCache>
            </c:strRef>
          </c:tx>
          <c:spPr>
            <a:ln w="44450">
              <a:solidFill>
                <a:schemeClr val="tx2">
                  <a:lumMod val="50000"/>
                </a:schemeClr>
              </a:solidFill>
            </a:ln>
          </c:spPr>
          <c:marker>
            <c:symbol val="diamond"/>
            <c:size val="11"/>
            <c:spPr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</c:marker>
          <c:xVal>
            <c:numRef>
              <c:f>Sheet1!$A$32:$A$43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xVal>
          <c:yVal>
            <c:numRef>
              <c:f>Sheet1!$B$32:$B$43</c:f>
              <c:numCache>
                <c:formatCode>General</c:formatCode>
                <c:ptCount val="12"/>
                <c:pt idx="0">
                  <c:v>5.3</c:v>
                </c:pt>
                <c:pt idx="1">
                  <c:v>7.2</c:v>
                </c:pt>
                <c:pt idx="2">
                  <c:v>4</c:v>
                </c:pt>
                <c:pt idx="3">
                  <c:v>5</c:v>
                </c:pt>
                <c:pt idx="4">
                  <c:v>4.2</c:v>
                </c:pt>
                <c:pt idx="5">
                  <c:v>13.6</c:v>
                </c:pt>
                <c:pt idx="6">
                  <c:v>4.2</c:v>
                </c:pt>
                <c:pt idx="7">
                  <c:v>21.6</c:v>
                </c:pt>
                <c:pt idx="8">
                  <c:v>32.799999999999997</c:v>
                </c:pt>
                <c:pt idx="9">
                  <c:v>57</c:v>
                </c:pt>
                <c:pt idx="10">
                  <c:v>88.4</c:v>
                </c:pt>
                <c:pt idx="11">
                  <c:v>272.8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ABE-4320-9505-FE314CBC0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3311176"/>
        <c:axId val="513384248"/>
      </c:scatterChart>
      <c:scatterChart>
        <c:scatterStyle val="smoothMarker"/>
        <c:varyColors val="0"/>
        <c:ser>
          <c:idx val="1"/>
          <c:order val="1"/>
          <c:tx>
            <c:strRef>
              <c:f>Sheet1!$C$31</c:f>
              <c:strCache>
                <c:ptCount val="1"/>
                <c:pt idx="0">
                  <c:v>Price per Watt</c:v>
                </c:pt>
              </c:strCache>
            </c:strRef>
          </c:tx>
          <c:spPr>
            <a:ln w="44450">
              <a:solidFill>
                <a:schemeClr val="accent3">
                  <a:lumMod val="50000"/>
                </a:schemeClr>
              </a:solidFill>
            </a:ln>
          </c:spPr>
          <c:marker>
            <c:symbol val="square"/>
            <c:size val="1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c:spPr>
          </c:marker>
          <c:xVal>
            <c:numRef>
              <c:f>Sheet1!$A$32:$A$43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xVal>
          <c:yVal>
            <c:numRef>
              <c:f>Sheet1!$C$32:$C$43</c:f>
              <c:numCache>
                <c:formatCode>General</c:formatCode>
                <c:ptCount val="12"/>
                <c:pt idx="0">
                  <c:v>8.06</c:v>
                </c:pt>
                <c:pt idx="1">
                  <c:v>8.24</c:v>
                </c:pt>
                <c:pt idx="2">
                  <c:v>10.3</c:v>
                </c:pt>
                <c:pt idx="3">
                  <c:v>8.77</c:v>
                </c:pt>
                <c:pt idx="4">
                  <c:v>8.3800000000000008</c:v>
                </c:pt>
                <c:pt idx="5">
                  <c:v>8.68</c:v>
                </c:pt>
                <c:pt idx="6">
                  <c:v>7</c:v>
                </c:pt>
                <c:pt idx="7">
                  <c:v>6.8199999999999976</c:v>
                </c:pt>
                <c:pt idx="8">
                  <c:v>5.37</c:v>
                </c:pt>
                <c:pt idx="9">
                  <c:v>5.45</c:v>
                </c:pt>
                <c:pt idx="10">
                  <c:v>4.45</c:v>
                </c:pt>
                <c:pt idx="11">
                  <c:v>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ABE-4320-9505-FE314CBC0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3260232"/>
        <c:axId val="513340552"/>
      </c:scatterChart>
      <c:valAx>
        <c:axId val="513311176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2200" b="1"/>
            </a:pPr>
            <a:endParaRPr lang="en-US"/>
          </a:p>
        </c:txPr>
        <c:crossAx val="513384248"/>
        <c:crosses val="autoZero"/>
        <c:crossBetween val="midCat"/>
        <c:majorUnit val="2"/>
        <c:minorUnit val="1"/>
      </c:valAx>
      <c:valAx>
        <c:axId val="5133842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200"/>
                </a:pPr>
                <a:r>
                  <a:rPr lang="en-US" sz="2200"/>
                  <a:t>Solar PV Installed per Year (kW)</a:t>
                </a:r>
              </a:p>
            </c:rich>
          </c:tx>
          <c:layout>
            <c:manualLayout>
              <c:xMode val="edge"/>
              <c:yMode val="edge"/>
              <c:x val="7.7777786283659903E-3"/>
              <c:y val="0.105969077823718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200" b="1"/>
            </a:pPr>
            <a:endParaRPr lang="en-US"/>
          </a:p>
        </c:txPr>
        <c:crossAx val="513311176"/>
        <c:crosses val="autoZero"/>
        <c:crossBetween val="midCat"/>
      </c:valAx>
      <c:valAx>
        <c:axId val="513340552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2200"/>
                </a:pPr>
                <a:r>
                  <a:rPr lang="en-US" sz="2200"/>
                  <a:t>Average Cost ($/watt)</a:t>
                </a:r>
              </a:p>
            </c:rich>
          </c:tx>
          <c:layout/>
          <c:overlay val="0"/>
        </c:title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2200" b="1"/>
            </a:pPr>
            <a:endParaRPr lang="en-US"/>
          </a:p>
        </c:txPr>
        <c:crossAx val="513260232"/>
        <c:crosses val="max"/>
        <c:crossBetween val="midCat"/>
      </c:valAx>
      <c:valAx>
        <c:axId val="513260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334055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8152396998293599"/>
          <c:y val="0.46357160492080202"/>
          <c:w val="0.222642631522597"/>
          <c:h val="0.17478018103372001"/>
        </c:manualLayout>
      </c:layout>
      <c:overlay val="0"/>
      <c:txPr>
        <a:bodyPr/>
        <a:lstStyle/>
        <a:p>
          <a:pPr>
            <a:defRPr sz="22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219816272966"/>
          <c:y val="4.8785996135365599E-2"/>
          <c:w val="0.799929461942257"/>
          <c:h val="0.7962603172123979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Sheet1!$B$16</c:f>
              <c:strCache>
                <c:ptCount val="1"/>
                <c:pt idx="0">
                  <c:v>Tompkins County</c:v>
                </c:pt>
              </c:strCache>
            </c:strRef>
          </c:tx>
          <c:spPr>
            <a:ln w="44450">
              <a:solidFill>
                <a:schemeClr val="tx2">
                  <a:lumMod val="50000"/>
                </a:schemeClr>
              </a:solidFill>
            </a:ln>
          </c:spPr>
          <c:marker>
            <c:symbol val="diamond"/>
            <c:size val="11"/>
            <c:spPr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</c:marker>
          <c:xVal>
            <c:numRef>
              <c:f>Sheet1!$A$17:$A$28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xVal>
          <c:yVal>
            <c:numRef>
              <c:f>Sheet1!$B$17:$B$28</c:f>
              <c:numCache>
                <c:formatCode>General</c:formatCode>
                <c:ptCount val="12"/>
                <c:pt idx="0">
                  <c:v>57.6</c:v>
                </c:pt>
                <c:pt idx="1">
                  <c:v>18.600000000000001</c:v>
                </c:pt>
                <c:pt idx="2">
                  <c:v>74.099999999999994</c:v>
                </c:pt>
                <c:pt idx="3">
                  <c:v>135</c:v>
                </c:pt>
                <c:pt idx="4">
                  <c:v>102.9</c:v>
                </c:pt>
                <c:pt idx="5">
                  <c:v>110.4</c:v>
                </c:pt>
                <c:pt idx="6">
                  <c:v>78.400000000000006</c:v>
                </c:pt>
                <c:pt idx="7">
                  <c:v>121</c:v>
                </c:pt>
                <c:pt idx="8">
                  <c:v>186</c:v>
                </c:pt>
                <c:pt idx="9">
                  <c:v>237.9</c:v>
                </c:pt>
                <c:pt idx="10">
                  <c:v>748.2</c:v>
                </c:pt>
                <c:pt idx="11">
                  <c:v>2516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407-4F8C-9499-F25A5DC4EFC6}"/>
            </c:ext>
          </c:extLst>
        </c:ser>
        <c:ser>
          <c:idx val="1"/>
          <c:order val="1"/>
          <c:tx>
            <c:strRef>
              <c:f>Sheet1!$C$16</c:f>
              <c:strCache>
                <c:ptCount val="1"/>
                <c:pt idx="0">
                  <c:v>Cortland County</c:v>
                </c:pt>
              </c:strCache>
            </c:strRef>
          </c:tx>
          <c:spPr>
            <a:ln w="44450">
              <a:solidFill>
                <a:schemeClr val="accent3">
                  <a:lumMod val="50000"/>
                </a:schemeClr>
              </a:solidFill>
            </a:ln>
          </c:spPr>
          <c:marker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c:spPr>
          </c:marker>
          <c:xVal>
            <c:numRef>
              <c:f>Sheet1!$A$17:$A$28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xVal>
          <c:yVal>
            <c:numRef>
              <c:f>Sheet1!$C$17:$C$28</c:f>
              <c:numCache>
                <c:formatCode>General</c:formatCode>
                <c:ptCount val="12"/>
                <c:pt idx="0">
                  <c:v>5.3</c:v>
                </c:pt>
                <c:pt idx="1">
                  <c:v>7.2</c:v>
                </c:pt>
                <c:pt idx="2">
                  <c:v>4</c:v>
                </c:pt>
                <c:pt idx="3">
                  <c:v>5</c:v>
                </c:pt>
                <c:pt idx="4">
                  <c:v>4.2</c:v>
                </c:pt>
                <c:pt idx="5">
                  <c:v>13.6</c:v>
                </c:pt>
                <c:pt idx="6">
                  <c:v>4.2</c:v>
                </c:pt>
                <c:pt idx="7">
                  <c:v>21.6</c:v>
                </c:pt>
                <c:pt idx="8">
                  <c:v>32.799999999999997</c:v>
                </c:pt>
                <c:pt idx="9">
                  <c:v>57</c:v>
                </c:pt>
                <c:pt idx="10">
                  <c:v>88.4</c:v>
                </c:pt>
                <c:pt idx="11">
                  <c:v>272.8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407-4F8C-9499-F25A5DC4EF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8758904"/>
        <c:axId val="539036488"/>
      </c:scatterChart>
      <c:valAx>
        <c:axId val="448758904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2200" b="1"/>
            </a:pPr>
            <a:endParaRPr lang="en-US"/>
          </a:p>
        </c:txPr>
        <c:crossAx val="539036488"/>
        <c:crosses val="autoZero"/>
        <c:crossBetween val="midCat"/>
        <c:minorUnit val="1"/>
      </c:valAx>
      <c:valAx>
        <c:axId val="5390364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200"/>
                </a:pPr>
                <a:r>
                  <a:rPr lang="en-US" sz="2200"/>
                  <a:t>Solar PV Installed per Year (kW)</a:t>
                </a:r>
              </a:p>
            </c:rich>
          </c:tx>
          <c:layout>
            <c:manualLayout>
              <c:xMode val="edge"/>
              <c:yMode val="edge"/>
              <c:x val="4.70833333333333E-3"/>
              <c:y val="6.5906474159610803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200" b="1"/>
            </a:pPr>
            <a:endParaRPr lang="en-US"/>
          </a:p>
        </c:txPr>
        <c:crossAx val="4487589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45742454068241"/>
          <c:y val="0.13924756771816699"/>
          <c:w val="0.28759087926509203"/>
          <c:h val="0.21220029823748601"/>
        </c:manualLayout>
      </c:layout>
      <c:overlay val="0"/>
      <c:txPr>
        <a:bodyPr/>
        <a:lstStyle/>
        <a:p>
          <a:pPr>
            <a:defRPr sz="22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DE2-4EFC-BBEA-E1D8765EAC87}"/>
                </c:ext>
              </c:extLst>
            </c:dLbl>
            <c:dLbl>
              <c:idx val="1"/>
              <c:layout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DE2-4EFC-BBEA-E1D8765EAC87}"/>
                </c:ext>
              </c:extLst>
            </c:dLbl>
            <c:dLbl>
              <c:idx val="2"/>
              <c:layout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DE2-4EFC-BBEA-E1D8765EAC87}"/>
                </c:ext>
              </c:extLst>
            </c:dLbl>
            <c:dLbl>
              <c:idx val="3"/>
              <c:layout>
                <c:manualLayout>
                  <c:x val="-2.06535775110612E-2"/>
                  <c:y val="1.6531998346149698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2000"/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DE2-4EFC-BBEA-E1D8765EAC87}"/>
                </c:ext>
              </c:extLst>
            </c:dLbl>
            <c:dLbl>
              <c:idx val="4"/>
              <c:layout>
                <c:manualLayout>
                  <c:x val="-4.6568964243912103E-2"/>
                  <c:y val="-1.43732737234695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2000"/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DE2-4EFC-BBEA-E1D8765EAC87}"/>
                </c:ext>
              </c:extLst>
            </c:dLbl>
            <c:dLbl>
              <c:idx val="5"/>
              <c:layout>
                <c:manualLayout>
                  <c:x val="-2.23582412221121E-2"/>
                  <c:y val="-1.2591271158314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2000"/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DE2-4EFC-BBEA-E1D8765EAC87}"/>
                </c:ext>
              </c:extLst>
            </c:dLbl>
            <c:dLbl>
              <c:idx val="6"/>
              <c:layout>
                <c:manualLayout>
                  <c:x val="2.4134408156962502E-2"/>
                  <c:y val="-1.08161244775464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2000"/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4DE2-4EFC-BBEA-E1D8765EAC87}"/>
                </c:ext>
              </c:extLst>
            </c:dLbl>
            <c:dLbl>
              <c:idx val="7"/>
              <c:layout>
                <c:manualLayout>
                  <c:x val="8.0282566417431103E-2"/>
                  <c:y val="-1.037506258191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2000"/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DE2-4EFC-BBEA-E1D8765EAC87}"/>
                </c:ext>
              </c:extLst>
            </c:dLbl>
            <c:dLbl>
              <c:idx val="8"/>
              <c:layout>
                <c:manualLayout>
                  <c:x val="0.16375435565412599"/>
                  <c:y val="2.0942089926701799E-2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 sz="2000"/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4DE2-4EFC-BBEA-E1D8765EAC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Sheet3!$F$2:$F$10</c:f>
              <c:strCache>
                <c:ptCount val="9"/>
                <c:pt idx="0">
                  <c:v>Natural Gas</c:v>
                </c:pt>
                <c:pt idx="1">
                  <c:v>Nuclear</c:v>
                </c:pt>
                <c:pt idx="2">
                  <c:v>Hydroelectric</c:v>
                </c:pt>
                <c:pt idx="3">
                  <c:v>Coal</c:v>
                </c:pt>
                <c:pt idx="4">
                  <c:v>Wind</c:v>
                </c:pt>
                <c:pt idx="5">
                  <c:v>Biomass</c:v>
                </c:pt>
                <c:pt idx="6">
                  <c:v>Petroleum</c:v>
                </c:pt>
                <c:pt idx="7">
                  <c:v>Other</c:v>
                </c:pt>
                <c:pt idx="8">
                  <c:v>Solar</c:v>
                </c:pt>
              </c:strCache>
            </c:strRef>
          </c:cat>
          <c:val>
            <c:numRef>
              <c:f>Sheet3!$G$2:$G$10</c:f>
              <c:numCache>
                <c:formatCode>General</c:formatCode>
                <c:ptCount val="9"/>
                <c:pt idx="0">
                  <c:v>54354386.609999999</c:v>
                </c:pt>
                <c:pt idx="1">
                  <c:v>44755606</c:v>
                </c:pt>
                <c:pt idx="2">
                  <c:v>24530421.280000001</c:v>
                </c:pt>
                <c:pt idx="3">
                  <c:v>4697104.74</c:v>
                </c:pt>
                <c:pt idx="4">
                  <c:v>3539498</c:v>
                </c:pt>
                <c:pt idx="5">
                  <c:v>2281595.41</c:v>
                </c:pt>
                <c:pt idx="6">
                  <c:v>1007373.31</c:v>
                </c:pt>
                <c:pt idx="7">
                  <c:v>883827.46</c:v>
                </c:pt>
                <c:pt idx="8">
                  <c:v>67017.16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DE2-4EFC-BBEA-E1D8765EAC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0.66069</cdr:x>
      <cdr:y>0.29438</cdr:y>
    </cdr:from>
    <cdr:to>
      <cdr:x>1</cdr:x>
      <cdr:y>0.95506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27758" y="1697493"/>
          <a:ext cx="2941629" cy="3809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2400" b="1" dirty="0" smtClean="0"/>
            <a:t>Electricity  related losses remain steady at around 40% of total energy consumption for residences</a:t>
          </a:r>
          <a:endParaRPr lang="en-US" sz="2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4DA55-3C66-2445-AAC3-571FB28E2C7F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77D1C-CECA-9E46-A56F-8787718963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shortage electricity supply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 produced at normal building heating temperatures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89" name="Shape 4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These wells</a:t>
            </a:r>
            <a:r>
              <a:rPr lang="en-US" baseline="0" dirty="0" smtClean="0"/>
              <a:t> contain roughly 35 gallons of glycol in total</a:t>
            </a:r>
            <a:endParaRPr dirty="0"/>
          </a:p>
        </p:txBody>
      </p:sp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efficiency comparison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efficiency comparison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941-F5A2-9B48-B7D0-522695A1C792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C2C10-74FF-9D4D-8E31-6954A7D99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941-F5A2-9B48-B7D0-522695A1C792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C2C10-74FF-9D4D-8E31-6954A7D99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941-F5A2-9B48-B7D0-522695A1C792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C2C10-74FF-9D4D-8E31-6954A7D99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941-F5A2-9B48-B7D0-522695A1C792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C2C10-74FF-9D4D-8E31-6954A7D99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941-F5A2-9B48-B7D0-522695A1C792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C2C10-74FF-9D4D-8E31-6954A7D99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941-F5A2-9B48-B7D0-522695A1C792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C2C10-74FF-9D4D-8E31-6954A7D99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941-F5A2-9B48-B7D0-522695A1C792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C2C10-74FF-9D4D-8E31-6954A7D99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941-F5A2-9B48-B7D0-522695A1C792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C2C10-74FF-9D4D-8E31-6954A7D99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941-F5A2-9B48-B7D0-522695A1C792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C2C10-74FF-9D4D-8E31-6954A7D99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941-F5A2-9B48-B7D0-522695A1C792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C2C10-74FF-9D4D-8E31-6954A7D99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941-F5A2-9B48-B7D0-522695A1C792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C2C10-74FF-9D4D-8E31-6954A7D99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2A941-F5A2-9B48-B7D0-522695A1C792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C2C10-74FF-9D4D-8E31-6954A7D99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Building Energy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7057"/>
          </a:xfrm>
        </p:spPr>
        <p:txBody>
          <a:bodyPr>
            <a:normAutofit/>
          </a:bodyPr>
          <a:lstStyle/>
          <a:p>
            <a:r>
              <a:rPr lang="en-US" dirty="0" smtClean="0"/>
              <a:t>Current Use and Projections </a:t>
            </a:r>
            <a:endParaRPr lang="en-US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233257" y="907057"/>
          <a:ext cx="8682345" cy="5727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4957"/>
          </a:xfrm>
        </p:spPr>
        <p:txBody>
          <a:bodyPr/>
          <a:lstStyle/>
          <a:p>
            <a:r>
              <a:rPr lang="en-US" dirty="0" smtClean="0"/>
              <a:t>Electricity in New York</a:t>
            </a:r>
            <a:endParaRPr lang="en-US" dirty="0"/>
          </a:p>
        </p:txBody>
      </p:sp>
      <p:graphicFrame>
        <p:nvGraphicFramePr>
          <p:cNvPr id="4" name="C 1"/>
          <p:cNvGraphicFramePr/>
          <p:nvPr/>
        </p:nvGraphicFramePr>
        <p:xfrm>
          <a:off x="168462" y="774957"/>
          <a:ext cx="8975537" cy="5872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7057"/>
          </a:xfrm>
        </p:spPr>
        <p:txBody>
          <a:bodyPr>
            <a:normAutofit/>
          </a:bodyPr>
          <a:lstStyle/>
          <a:p>
            <a:r>
              <a:rPr lang="en-US" dirty="0" smtClean="0"/>
              <a:t>Direct CO2 Emissions (million MT)</a:t>
            </a:r>
            <a:endParaRPr lang="en-US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457200" y="907057"/>
          <a:ext cx="8458402" cy="5688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7057"/>
          </a:xfrm>
        </p:spPr>
        <p:txBody>
          <a:bodyPr>
            <a:normAutofit/>
          </a:bodyPr>
          <a:lstStyle/>
          <a:p>
            <a:r>
              <a:rPr lang="en-US" dirty="0" smtClean="0"/>
              <a:t>Projections for Direct CO2 Emissions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174" y="907058"/>
            <a:ext cx="8427626" cy="5219106"/>
          </a:xfrm>
        </p:spPr>
        <p:txBody>
          <a:bodyPr/>
          <a:lstStyle/>
          <a:p>
            <a:r>
              <a:rPr lang="en-US" dirty="0" smtClean="0"/>
              <a:t>Direct CO2 emissions from the residential sector are projected to decrease by 19% by 2040 due to improvements in building efficiency and greening of the electricity grid</a:t>
            </a:r>
          </a:p>
          <a:p>
            <a:r>
              <a:rPr lang="en-US" dirty="0" smtClean="0"/>
              <a:t>This can be compared to the 80% GHG reductions called for in New York which which is already unlikely to be sufficient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0046"/>
            <a:ext cx="8229600" cy="9070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Opportunities for Efficiency Improvements Abound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2"/>
          <a:srcRect l="1666"/>
          <a:stretch>
            <a:fillRect/>
          </a:stretch>
        </p:blipFill>
        <p:spPr bwMode="auto">
          <a:xfrm>
            <a:off x="0" y="533400"/>
            <a:ext cx="9144000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7057"/>
          </a:xfrm>
        </p:spPr>
        <p:txBody>
          <a:bodyPr>
            <a:normAutofit/>
          </a:bodyPr>
          <a:lstStyle/>
          <a:p>
            <a:r>
              <a:rPr lang="en-US" dirty="0" smtClean="0"/>
              <a:t>Current Use and Projections </a:t>
            </a:r>
            <a:endParaRPr lang="en-US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220297" y="907057"/>
          <a:ext cx="8669387" cy="576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285"/>
            <a:ext cx="8229600" cy="9070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Opportunities for Efficiency Improvements Abound</a:t>
            </a:r>
            <a:endParaRPr lang="en-US" dirty="0"/>
          </a:p>
        </p:txBody>
      </p:sp>
      <p:pic>
        <p:nvPicPr>
          <p:cNvPr id="6" name="Picture 2" descr="Louge"/>
          <p:cNvPicPr>
            <a:picLocks noChangeAspect="1" noChangeArrowheads="1"/>
          </p:cNvPicPr>
          <p:nvPr/>
        </p:nvPicPr>
        <p:blipFill>
          <a:blip r:embed="rId2"/>
          <a:srcRect t="18488" b="9868"/>
          <a:stretch>
            <a:fillRect/>
          </a:stretch>
        </p:blipFill>
        <p:spPr bwMode="auto">
          <a:xfrm>
            <a:off x="3175" y="1477208"/>
            <a:ext cx="9140825" cy="491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285"/>
            <a:ext cx="8229600" cy="9070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Opportunities for Efficiency Improvements Abound</a:t>
            </a:r>
            <a:endParaRPr lang="en-US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1" y="1567913"/>
          <a:ext cx="9143999" cy="4734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/>
          <a:srcRect l="2499"/>
          <a:stretch>
            <a:fillRect/>
          </a:stretch>
        </p:blipFill>
        <p:spPr bwMode="auto">
          <a:xfrm>
            <a:off x="0" y="514350"/>
            <a:ext cx="914400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285"/>
            <a:ext cx="8229600" cy="9070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Opportunities for Efficiency Improvements Abound</a:t>
            </a:r>
            <a:endParaRPr lang="en-US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0" y="1606787"/>
          <a:ext cx="9144000" cy="4737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0046"/>
            <a:ext cx="8229600" cy="9070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Will Focus in this Class on Space and Water Heating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705"/>
            <a:ext cx="8229600" cy="907057"/>
          </a:xfrm>
        </p:spPr>
        <p:txBody>
          <a:bodyPr>
            <a:normAutofit/>
          </a:bodyPr>
          <a:lstStyle/>
          <a:p>
            <a:r>
              <a:rPr lang="en-US" dirty="0" smtClean="0"/>
              <a:t>How Energy is Used in the Home</a:t>
            </a:r>
            <a:endParaRPr lang="en-US" dirty="0"/>
          </a:p>
        </p:txBody>
      </p:sp>
      <p:pic>
        <p:nvPicPr>
          <p:cNvPr id="4" name="Picture 3" descr="Screen shot 2015-09-01 at 10.09.3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664"/>
            <a:ext cx="9144000" cy="552926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79"/>
            <a:ext cx="8229600" cy="907057"/>
          </a:xfrm>
        </p:spPr>
        <p:txBody>
          <a:bodyPr>
            <a:normAutofit/>
          </a:bodyPr>
          <a:lstStyle/>
          <a:p>
            <a:r>
              <a:rPr lang="en-US" dirty="0" smtClean="0"/>
              <a:t>How Energy is Used in the Home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2770"/>
            <a:ext cx="9144000" cy="349592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663"/>
            <a:ext cx="8229600" cy="907057"/>
          </a:xfrm>
        </p:spPr>
        <p:txBody>
          <a:bodyPr>
            <a:normAutofit/>
          </a:bodyPr>
          <a:lstStyle/>
          <a:p>
            <a:r>
              <a:rPr lang="en-US" dirty="0" smtClean="0"/>
              <a:t>How Energy is Used in the Home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010720"/>
            <a:ext cx="6908800" cy="56261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663"/>
            <a:ext cx="8229600" cy="907057"/>
          </a:xfrm>
        </p:spPr>
        <p:txBody>
          <a:bodyPr>
            <a:normAutofit/>
          </a:bodyPr>
          <a:lstStyle/>
          <a:p>
            <a:r>
              <a:rPr lang="en-US" dirty="0" smtClean="0"/>
              <a:t>How Energy is Used in the Home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b="4396"/>
          <a:stretch>
            <a:fillRect/>
          </a:stretch>
        </p:blipFill>
        <p:spPr>
          <a:xfrm>
            <a:off x="920750" y="1010720"/>
            <a:ext cx="7302500" cy="570660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663"/>
            <a:ext cx="8229600" cy="9070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When Looking at Data for New York Don’t Forget about “the City”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183"/>
            <a:ext cx="9144000" cy="336983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663"/>
            <a:ext cx="9144000" cy="9070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Despite Cold Climate NY is Not Far Ahead in Higher Efficiency Heating Systems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52" y="1329054"/>
            <a:ext cx="8341984" cy="545119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4550"/>
            <a:ext cx="8229600" cy="9070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Energy is “Lost” / Wasted</a:t>
            </a:r>
            <a:br>
              <a:rPr lang="en-US" dirty="0" smtClean="0"/>
            </a:br>
            <a:r>
              <a:rPr lang="en-US" dirty="0" smtClean="0"/>
              <a:t> in the Home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Energy is “Lost” in the Home Improper or Inadequate Insulation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8" name="Picture 3"/>
          <p:cNvPicPr>
            <a:picLocks noChangeAspect="1"/>
          </p:cNvPicPr>
          <p:nvPr/>
        </p:nvPicPr>
        <p:blipFill>
          <a:blip r:embed="rId2"/>
          <a:srcRect l="7288" t="23611" r="5000" b="15489"/>
          <a:stretch>
            <a:fillRect/>
          </a:stretch>
        </p:blipFill>
        <p:spPr bwMode="auto">
          <a:xfrm>
            <a:off x="0" y="1774825"/>
            <a:ext cx="9144000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How Much is 100 quads?</a:t>
            </a:r>
          </a:p>
        </p:txBody>
      </p:sp>
      <p:pic>
        <p:nvPicPr>
          <p:cNvPr id="19460" name="Picture 4" descr="G  HOOVER DAM AND LAKE MEAD IN THE BACKGROUND"/>
          <p:cNvPicPr>
            <a:picLocks noChangeAspect="1" noChangeArrowheads="1"/>
          </p:cNvPicPr>
          <p:nvPr/>
        </p:nvPicPr>
        <p:blipFill>
          <a:blip r:embed="rId2">
            <a:lum bright="-12000" contrast="-6000"/>
          </a:blip>
          <a:srcRect/>
          <a:stretch>
            <a:fillRect/>
          </a:stretch>
        </p:blipFill>
        <p:spPr bwMode="auto">
          <a:xfrm>
            <a:off x="762000" y="914400"/>
            <a:ext cx="76962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0"/>
            <a:ext cx="403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/>
          </p:cNvPicPr>
          <p:nvPr/>
        </p:nvPicPr>
        <p:blipFill>
          <a:blip r:embed="rId2"/>
          <a:srcRect t="2267" b="5699"/>
          <a:stretch>
            <a:fillRect/>
          </a:stretch>
        </p:blipFill>
        <p:spPr bwMode="auto">
          <a:xfrm>
            <a:off x="1122363" y="-3175"/>
            <a:ext cx="6962775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6"/>
          <p:cNvSpPr>
            <a:spLocks noChangeArrowheads="1"/>
          </p:cNvSpPr>
          <p:nvPr/>
        </p:nvSpPr>
        <p:spPr bwMode="auto">
          <a:xfrm>
            <a:off x="4343400" y="1143000"/>
            <a:ext cx="4800600" cy="5715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" y="2520"/>
            <a:ext cx="9140365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atin typeface="Calibri"/>
                <a:cs typeface="Calibri"/>
              </a:rPr>
              <a:t>The Center for Energy Efficient Design (CEED)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43600" y="1066801"/>
            <a:ext cx="3200400" cy="5014118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Calibri"/>
                <a:cs typeface="Calibri"/>
              </a:rPr>
              <a:t>Located in Franklin County, Va.</a:t>
            </a:r>
          </a:p>
          <a:p>
            <a:r>
              <a:rPr lang="en-US" sz="2600" dirty="0" smtClean="0">
                <a:latin typeface="Calibri"/>
                <a:cs typeface="Calibri"/>
              </a:rPr>
              <a:t>Built in 2009-10</a:t>
            </a:r>
          </a:p>
          <a:p>
            <a:r>
              <a:rPr lang="en-US" sz="2600" dirty="0" smtClean="0">
                <a:latin typeface="Calibri"/>
                <a:cs typeface="Calibri"/>
              </a:rPr>
              <a:t>The first US public school designed to the </a:t>
            </a:r>
            <a:r>
              <a:rPr lang="en-US" sz="2600" dirty="0" err="1" smtClean="0">
                <a:latin typeface="Calibri"/>
                <a:cs typeface="Calibri"/>
              </a:rPr>
              <a:t>Passivhaus</a:t>
            </a:r>
            <a:r>
              <a:rPr lang="en-US" sz="2600" dirty="0" smtClean="0">
                <a:latin typeface="Calibri"/>
                <a:cs typeface="Calibri"/>
              </a:rPr>
              <a:t> building standard.</a:t>
            </a:r>
          </a:p>
          <a:p>
            <a:r>
              <a:rPr lang="en-US" sz="2600" dirty="0" smtClean="0">
                <a:latin typeface="Calibri"/>
                <a:cs typeface="Calibri"/>
              </a:rPr>
              <a:t>Cost premium of 3.1% with 7 year payback</a:t>
            </a:r>
          </a:p>
          <a:p>
            <a:r>
              <a:rPr lang="en-US" sz="2600" dirty="0" smtClean="0">
                <a:latin typeface="Calibri"/>
                <a:cs typeface="Calibri"/>
              </a:rPr>
              <a:t>Annual energy savings = $3,450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5829795" cy="526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" y="2520"/>
            <a:ext cx="9140365" cy="98808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libri"/>
                <a:cs typeface="Calibri"/>
              </a:rPr>
              <a:t>Family Run Dental Clinic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43600" y="838200"/>
            <a:ext cx="3200400" cy="5014118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Calibri"/>
                <a:cs typeface="Calibri"/>
              </a:rPr>
              <a:t>Located in Roanoke, Va.</a:t>
            </a:r>
          </a:p>
          <a:p>
            <a:r>
              <a:rPr lang="en-US" sz="2600" dirty="0" smtClean="0">
                <a:latin typeface="Calibri"/>
                <a:cs typeface="Calibri"/>
              </a:rPr>
              <a:t>5,400 sq ft built in 2011-13</a:t>
            </a:r>
          </a:p>
          <a:p>
            <a:r>
              <a:rPr lang="en-US" sz="2600" dirty="0" smtClean="0">
                <a:latin typeface="Calibri"/>
                <a:cs typeface="Calibri"/>
              </a:rPr>
              <a:t>Built for $155 / ft</a:t>
            </a:r>
            <a:r>
              <a:rPr lang="en-US" sz="2600" baseline="30000" dirty="0" smtClean="0">
                <a:latin typeface="Calibri"/>
                <a:cs typeface="Calibri"/>
              </a:rPr>
              <a:t>2</a:t>
            </a:r>
            <a:r>
              <a:rPr lang="en-US" sz="2600" dirty="0" smtClean="0">
                <a:latin typeface="Calibri"/>
                <a:cs typeface="Calibri"/>
              </a:rPr>
              <a:t> compared to typical conventional dental clinic costs of $150 to $200 / ft</a:t>
            </a:r>
            <a:r>
              <a:rPr lang="en-US" sz="2600" baseline="30000" dirty="0" smtClean="0">
                <a:latin typeface="Calibri"/>
                <a:cs typeface="Calibri"/>
              </a:rPr>
              <a:t>2</a:t>
            </a:r>
            <a:endParaRPr lang="en-US" sz="2600" dirty="0" smtClean="0">
              <a:latin typeface="Calibri"/>
              <a:cs typeface="Calibri"/>
            </a:endParaRPr>
          </a:p>
          <a:p>
            <a:r>
              <a:rPr lang="en-US" sz="2600" spc="-80" dirty="0" smtClean="0">
                <a:latin typeface="Calibri"/>
                <a:cs typeface="Calibri"/>
              </a:rPr>
              <a:t>Uses 70% less energy than conventional construction</a:t>
            </a:r>
          </a:p>
          <a:p>
            <a:r>
              <a:rPr lang="en-US" sz="2600" spc="-80" dirty="0" smtClean="0">
                <a:latin typeface="Calibri"/>
                <a:cs typeface="Calibri"/>
              </a:rPr>
              <a:t>Annual energy savings of $9,300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18807"/>
            <a:ext cx="5833872" cy="3896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" y="2520"/>
            <a:ext cx="9140365" cy="1143000"/>
          </a:xfrm>
        </p:spPr>
        <p:txBody>
          <a:bodyPr>
            <a:normAutofit fontScale="90000"/>
          </a:bodyPr>
          <a:lstStyle/>
          <a:p>
            <a:r>
              <a:rPr lang="en-US" sz="4000" b="1" spc="-50" dirty="0" smtClean="0">
                <a:latin typeface="Calibri"/>
                <a:cs typeface="Calibri"/>
              </a:rPr>
              <a:t>Malcolm Rosenberg Hillel Center for Jewish Life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43600" y="1066801"/>
            <a:ext cx="3200400" cy="5014118"/>
          </a:xfrm>
        </p:spPr>
        <p:txBody>
          <a:bodyPr>
            <a:noAutofit/>
          </a:bodyPr>
          <a:lstStyle/>
          <a:p>
            <a:r>
              <a:rPr lang="en-US" sz="2600" spc="-80" dirty="0" smtClean="0">
                <a:latin typeface="Calibri"/>
                <a:cs typeface="Calibri"/>
              </a:rPr>
              <a:t>Located in </a:t>
            </a:r>
            <a:r>
              <a:rPr lang="en-US" sz="2600" spc="-80" dirty="0" err="1" smtClean="0">
                <a:latin typeface="Calibri"/>
                <a:cs typeface="Calibri"/>
              </a:rPr>
              <a:t>Blackburg</a:t>
            </a:r>
            <a:r>
              <a:rPr lang="en-US" sz="2600" spc="-80" dirty="0" smtClean="0">
                <a:latin typeface="Calibri"/>
                <a:cs typeface="Calibri"/>
              </a:rPr>
              <a:t>, </a:t>
            </a:r>
            <a:r>
              <a:rPr lang="en-US" sz="2600" spc="-80" dirty="0" err="1" smtClean="0">
                <a:latin typeface="Calibri"/>
                <a:cs typeface="Calibri"/>
              </a:rPr>
              <a:t>Va</a:t>
            </a:r>
            <a:r>
              <a:rPr lang="en-US" sz="2600" spc="-80" dirty="0" smtClean="0">
                <a:latin typeface="Calibri"/>
                <a:cs typeface="Calibri"/>
              </a:rPr>
              <a:t> across from Virginia Tech</a:t>
            </a:r>
          </a:p>
          <a:p>
            <a:r>
              <a:rPr lang="en-US" sz="2600" dirty="0" smtClean="0">
                <a:latin typeface="Calibri"/>
                <a:cs typeface="Calibri"/>
              </a:rPr>
              <a:t>8,000 sq ft built in 2011-13</a:t>
            </a:r>
          </a:p>
          <a:p>
            <a:r>
              <a:rPr lang="en-US" sz="2600" dirty="0" smtClean="0">
                <a:latin typeface="Calibri"/>
                <a:cs typeface="Calibri"/>
              </a:rPr>
              <a:t>First </a:t>
            </a:r>
            <a:r>
              <a:rPr lang="en-US" sz="2600" dirty="0" err="1" smtClean="0">
                <a:latin typeface="Calibri"/>
                <a:cs typeface="Calibri"/>
              </a:rPr>
              <a:t>Passivhaus</a:t>
            </a:r>
            <a:r>
              <a:rPr lang="en-US" sz="2600" dirty="0" smtClean="0">
                <a:latin typeface="Calibri"/>
                <a:cs typeface="Calibri"/>
              </a:rPr>
              <a:t> building with commercial kitchen inside</a:t>
            </a:r>
          </a:p>
          <a:p>
            <a:r>
              <a:rPr lang="en-US" sz="2600" dirty="0" smtClean="0">
                <a:latin typeface="Calibri"/>
                <a:cs typeface="Calibri"/>
              </a:rPr>
              <a:t>Built for $135 / ft</a:t>
            </a:r>
            <a:r>
              <a:rPr lang="en-US" sz="2600" baseline="30000" dirty="0" smtClean="0">
                <a:latin typeface="Calibri"/>
                <a:cs typeface="Calibri"/>
              </a:rPr>
              <a:t>2</a:t>
            </a:r>
            <a:r>
              <a:rPr lang="en-US" sz="2600" dirty="0" smtClean="0">
                <a:latin typeface="Calibri"/>
                <a:cs typeface="Calibri"/>
              </a:rPr>
              <a:t> </a:t>
            </a:r>
          </a:p>
          <a:p>
            <a:r>
              <a:rPr lang="en-US" sz="2600" spc="-80" dirty="0" smtClean="0">
                <a:latin typeface="Calibri"/>
                <a:cs typeface="Calibri"/>
              </a:rPr>
              <a:t>Uses 60% less energy than conventional construction</a:t>
            </a:r>
          </a:p>
          <a:p>
            <a:endParaRPr lang="en-US" sz="2600" dirty="0" smtClean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28800"/>
            <a:ext cx="5833872" cy="3892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" y="2520"/>
            <a:ext cx="9140365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libri"/>
                <a:cs typeface="Calibri"/>
              </a:rPr>
              <a:t>Hickory Hall - Emory &amp; Henry College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43600" y="914400"/>
            <a:ext cx="3200400" cy="3886199"/>
          </a:xfrm>
        </p:spPr>
        <p:txBody>
          <a:bodyPr>
            <a:noAutofit/>
          </a:bodyPr>
          <a:lstStyle/>
          <a:p>
            <a:r>
              <a:rPr lang="en-US" sz="2600" spc="-100" dirty="0" smtClean="0">
                <a:latin typeface="Calibri"/>
                <a:cs typeface="Calibri"/>
              </a:rPr>
              <a:t>Located in Emory, Va.</a:t>
            </a:r>
          </a:p>
          <a:p>
            <a:r>
              <a:rPr lang="en-US" sz="2600" dirty="0" smtClean="0">
                <a:latin typeface="Calibri"/>
                <a:cs typeface="Calibri"/>
              </a:rPr>
              <a:t>Built in 2012-13</a:t>
            </a:r>
          </a:p>
          <a:p>
            <a:r>
              <a:rPr lang="en-US" sz="2600" dirty="0" smtClean="0">
                <a:latin typeface="Calibri"/>
                <a:cs typeface="Calibri"/>
              </a:rPr>
              <a:t>Largest </a:t>
            </a:r>
            <a:r>
              <a:rPr lang="en-US" sz="2600" dirty="0" err="1" smtClean="0">
                <a:latin typeface="Calibri"/>
                <a:cs typeface="Calibri"/>
              </a:rPr>
              <a:t>Passivhaus</a:t>
            </a:r>
            <a:r>
              <a:rPr lang="en-US" sz="2600" dirty="0" smtClean="0">
                <a:latin typeface="Calibri"/>
                <a:cs typeface="Calibri"/>
              </a:rPr>
              <a:t> building in US.</a:t>
            </a:r>
          </a:p>
          <a:p>
            <a:r>
              <a:rPr lang="en-US" sz="2600" dirty="0" smtClean="0">
                <a:latin typeface="Calibri"/>
                <a:cs typeface="Calibri"/>
              </a:rPr>
              <a:t>Uses 62% less energy than its twin Elm Hall which is LEED certified and 74% less than code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199"/>
            <a:ext cx="5833872" cy="353870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4953000"/>
            <a:ext cx="8839200" cy="175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Calibri"/>
                <a:sym typeface="Arial"/>
              </a:rPr>
              <a:t>Employs </a:t>
            </a:r>
            <a:r>
              <a:rPr kumimoji="0" lang="en-US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Calibri"/>
                <a:sym typeface="Arial"/>
              </a:rPr>
              <a:t>GSHPs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Calibri"/>
                <a:sym typeface="Arial"/>
              </a:rPr>
              <a:t>and energy recovery vehicles</a:t>
            </a:r>
          </a:p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Char char="•"/>
              <a:tabLst/>
              <a:defRPr/>
            </a:pPr>
            <a:r>
              <a:rPr lang="en-US" sz="2600" baseline="0" dirty="0" smtClean="0">
                <a:latin typeface="Calibri"/>
                <a:cs typeface="Calibri"/>
              </a:rPr>
              <a:t>Reduced installed cooling capacity from </a:t>
            </a:r>
            <a:r>
              <a:rPr lang="en-US" sz="2600" b="1" baseline="0" dirty="0" smtClean="0">
                <a:latin typeface="Calibri"/>
                <a:cs typeface="Calibri"/>
              </a:rPr>
              <a:t>68 tons </a:t>
            </a:r>
            <a:r>
              <a:rPr lang="en-US" sz="2600" baseline="0" dirty="0" smtClean="0">
                <a:latin typeface="Calibri"/>
                <a:cs typeface="Calibri"/>
              </a:rPr>
              <a:t>in Elm Hall to </a:t>
            </a:r>
            <a:r>
              <a:rPr lang="en-US" sz="2600" b="1" baseline="0" dirty="0" smtClean="0">
                <a:latin typeface="Calibri"/>
                <a:cs typeface="Calibri"/>
              </a:rPr>
              <a:t>14 tons </a:t>
            </a:r>
            <a:r>
              <a:rPr lang="en-US" sz="2600" baseline="0" dirty="0" smtClean="0">
                <a:latin typeface="Calibri"/>
                <a:cs typeface="Calibri"/>
              </a:rPr>
              <a:t>and reduced heating capacity from </a:t>
            </a:r>
            <a:r>
              <a:rPr lang="en-US" sz="2600" b="1" baseline="0" dirty="0" smtClean="0">
                <a:latin typeface="Calibri"/>
                <a:cs typeface="Calibri"/>
              </a:rPr>
              <a:t>68 tons to 12 tons </a:t>
            </a:r>
            <a:r>
              <a:rPr lang="en-US" sz="2600" baseline="0" dirty="0" smtClean="0">
                <a:latin typeface="Calibri"/>
                <a:cs typeface="Calibri"/>
              </a:rPr>
              <a:t>even though it is 11% larger than Elm</a:t>
            </a:r>
            <a:r>
              <a:rPr lang="en-US" sz="2600" dirty="0" smtClean="0">
                <a:latin typeface="Calibri"/>
                <a:cs typeface="Calibri"/>
              </a:rPr>
              <a:t> Hall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Arial"/>
              <a:cs typeface="Calibri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" y="2520"/>
            <a:ext cx="9140365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libri"/>
                <a:cs typeface="Calibri"/>
              </a:rPr>
              <a:t>Hickory Hall - Emory &amp; Henry College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4648200"/>
            <a:ext cx="8915400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Calibri"/>
                <a:sym typeface="Arial"/>
              </a:rPr>
              <a:t>Hickory Hall (40,000 sq ft and 117 beds) = $118.25 / ft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Calibri"/>
                <a:sym typeface="Arial"/>
              </a:rPr>
              <a:t>2</a:t>
            </a:r>
            <a:endParaRPr lang="en-US" b="1" dirty="0" smtClean="0">
              <a:latin typeface="Calibri"/>
              <a:cs typeface="Calibri"/>
            </a:endParaRPr>
          </a:p>
          <a:p>
            <a:pPr marL="342900" lvl="1" indent="-139700">
              <a:spcBef>
                <a:spcPts val="640"/>
              </a:spcBef>
              <a:buClr>
                <a:schemeClr val="dk1"/>
              </a:buClr>
            </a:pPr>
            <a:r>
              <a:rPr lang="en-US" sz="2400" b="1" dirty="0" smtClean="0">
                <a:latin typeface="Calibri"/>
                <a:cs typeface="Calibri"/>
              </a:rPr>
              <a:t>		Completed in 2013</a:t>
            </a:r>
          </a:p>
          <a:p>
            <a:pPr marL="342900" lvl="1" indent="-139700">
              <a:spcBef>
                <a:spcPts val="640"/>
              </a:spcBef>
              <a:buClr>
                <a:schemeClr val="dk1"/>
              </a:buClr>
            </a:pPr>
            <a:endParaRPr lang="en-US" sz="500" b="1" dirty="0" smtClean="0">
              <a:latin typeface="Calibri"/>
              <a:cs typeface="Calibri"/>
            </a:endParaRPr>
          </a:p>
          <a:p>
            <a:pPr marL="342900" indent="-139700">
              <a:spcBef>
                <a:spcPts val="640"/>
              </a:spcBef>
              <a:buClr>
                <a:schemeClr val="dk1"/>
              </a:buClr>
              <a:buFont typeface="Arial"/>
              <a:buChar char="•"/>
            </a:pPr>
            <a:r>
              <a:rPr lang="en-US" sz="2800" b="1" dirty="0" smtClean="0">
                <a:latin typeface="Calibri"/>
                <a:cs typeface="Calibri"/>
              </a:rPr>
              <a:t>Elm Hall (36,000 sq ft and 116 beds) = $125 / ft</a:t>
            </a:r>
            <a:r>
              <a:rPr lang="en-US" sz="2800" b="1" baseline="30000" dirty="0" smtClean="0">
                <a:latin typeface="Calibri"/>
                <a:cs typeface="Calibri"/>
              </a:rPr>
              <a:t>2</a:t>
            </a:r>
          </a:p>
          <a:p>
            <a:pPr marL="342900" indent="-139700">
              <a:spcBef>
                <a:spcPts val="640"/>
              </a:spcBef>
              <a:buClr>
                <a:schemeClr val="dk1"/>
              </a:buClr>
            </a:pPr>
            <a:r>
              <a:rPr lang="en-US" sz="2800" b="1" baseline="30000" dirty="0" smtClean="0">
                <a:latin typeface="Calibri"/>
                <a:cs typeface="Calibri"/>
              </a:rPr>
              <a:t>			</a:t>
            </a:r>
            <a:r>
              <a:rPr lang="en-US" sz="2400" b="1" dirty="0" smtClean="0">
                <a:latin typeface="Calibri"/>
                <a:cs typeface="Calibri"/>
              </a:rPr>
              <a:t>Completed in 2010</a:t>
            </a:r>
            <a:endParaRPr lang="en-US" sz="2400" b="1" baseline="30000" dirty="0" smtClean="0">
              <a:latin typeface="Calibri"/>
              <a:cs typeface="Calibri"/>
            </a:endParaRPr>
          </a:p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Char char="•"/>
              <a:tabLst/>
              <a:defRPr/>
            </a:pPr>
            <a:endParaRPr kumimoji="0" lang="en-US" sz="2800" b="1" i="0" u="none" strike="noStrike" kern="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Arial"/>
              <a:cs typeface="Calibri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560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landsat_lake_mead_may04_30m"/>
          <p:cNvPicPr>
            <a:picLocks noChangeAspect="1" noChangeArrowheads="1"/>
          </p:cNvPicPr>
          <p:nvPr/>
        </p:nvPicPr>
        <p:blipFill>
          <a:blip r:embed="rId2"/>
          <a:srcRect t="2779" b="16635"/>
          <a:stretch>
            <a:fillRect/>
          </a:stretch>
        </p:blipFill>
        <p:spPr bwMode="auto">
          <a:xfrm>
            <a:off x="457200" y="152400"/>
            <a:ext cx="822642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2540000"/>
            <a:ext cx="6502400" cy="431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9339" b="18288"/>
          <a:stretch>
            <a:fillRect/>
          </a:stretch>
        </p:blipFill>
        <p:spPr>
          <a:xfrm>
            <a:off x="0" y="838200"/>
            <a:ext cx="6858000" cy="23622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35" y="2520"/>
            <a:ext cx="9140365" cy="835680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latin typeface="Calibri"/>
                <a:cs typeface="Calibri"/>
              </a:rPr>
              <a:t>Passivehaus</a:t>
            </a:r>
            <a:r>
              <a:rPr lang="en-US" sz="4000" b="1" dirty="0" smtClean="0">
                <a:latin typeface="Calibri"/>
                <a:cs typeface="Calibri"/>
              </a:rPr>
              <a:t> Kindergarten in Germany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35" y="2520"/>
            <a:ext cx="9140365" cy="83568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libri"/>
                <a:cs typeface="Calibri"/>
              </a:rPr>
              <a:t>Oversized Boilers and Furnaces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22641"/>
          <a:stretch>
            <a:fillRect/>
          </a:stretch>
        </p:blipFill>
        <p:spPr>
          <a:xfrm>
            <a:off x="298049" y="923350"/>
            <a:ext cx="8384295" cy="5900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35" y="2520"/>
            <a:ext cx="9140365" cy="83568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libri"/>
                <a:cs typeface="Calibri"/>
              </a:rPr>
              <a:t>Outdated Distribution Systems</a:t>
            </a:r>
          </a:p>
        </p:txBody>
      </p:sp>
      <p:pic>
        <p:nvPicPr>
          <p:cNvPr id="3" name="Picture 2" descr="IMG_0361.JPG"/>
          <p:cNvPicPr>
            <a:picLocks noChangeAspect="1"/>
          </p:cNvPicPr>
          <p:nvPr/>
        </p:nvPicPr>
        <p:blipFill>
          <a:blip r:embed="rId2"/>
          <a:srcRect t="3620" b="13056"/>
          <a:stretch>
            <a:fillRect/>
          </a:stretch>
        </p:blipFill>
        <p:spPr>
          <a:xfrm>
            <a:off x="9179" y="902990"/>
            <a:ext cx="9144000" cy="5714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8"/>
            <a:ext cx="9144000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0"/>
            <a:ext cx="9144000" cy="68707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4550"/>
            <a:ext cx="8229600" cy="907057"/>
          </a:xfrm>
        </p:spPr>
        <p:txBody>
          <a:bodyPr>
            <a:normAutofit/>
          </a:bodyPr>
          <a:lstStyle/>
          <a:p>
            <a:r>
              <a:rPr lang="en-US" dirty="0" smtClean="0"/>
              <a:t>High Efficiency Heating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0" y="54352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Ground Source Heat Pumps (GSHP)</a:t>
            </a:r>
          </a:p>
        </p:txBody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4418925" y="1197351"/>
            <a:ext cx="4725074" cy="54533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Uses familiar refrigeration technology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 efficient way to use electricity for 100% of building heating and 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cooling for all size buildings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Efficiencies of up to 300% by extracting heat from the ground </a:t>
            </a:r>
          </a:p>
        </p:txBody>
      </p:sp>
      <p:pic>
        <p:nvPicPr>
          <p:cNvPr id="310" name="Shape 3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90" y="1171037"/>
            <a:ext cx="4394200" cy="54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title"/>
          </p:nvPr>
        </p:nvSpPr>
        <p:spPr>
          <a:xfrm>
            <a:off x="457200" y="5435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Professional Studies Building</a:t>
            </a:r>
            <a:br>
              <a:rPr lang="en-US" sz="395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95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SUNY Cortland</a:t>
            </a:r>
          </a:p>
        </p:txBody>
      </p:sp>
      <p:pic>
        <p:nvPicPr>
          <p:cNvPr id="401" name="Shape 4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17637"/>
            <a:ext cx="9144000" cy="5645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title"/>
          </p:nvPr>
        </p:nvSpPr>
        <p:spPr>
          <a:xfrm>
            <a:off x="457200" y="5435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Professional Studies Building</a:t>
            </a:r>
            <a:r>
              <a:rPr lang="en-US" sz="395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95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 wells</a:t>
            </a:r>
            <a:r>
              <a:rPr lang="en-US" sz="3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approximately </a:t>
            </a:r>
            <a:r>
              <a:rPr lang="en-US" sz="3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 tons of capacity</a:t>
            </a:r>
            <a:endParaRPr lang="en-US" sz="3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Shape 407"/>
          <p:cNvPicPr preferRelativeResize="0"/>
          <p:nvPr/>
        </p:nvPicPr>
        <p:blipFill rotWithShape="1">
          <a:blip r:embed="rId3">
            <a:alphaModFix/>
          </a:blip>
          <a:srcRect t="608"/>
          <a:stretch/>
        </p:blipFill>
        <p:spPr>
          <a:xfrm>
            <a:off x="0" y="1236225"/>
            <a:ext cx="9144000" cy="562177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/>
          <p:nvPr/>
        </p:nvSpPr>
        <p:spPr>
          <a:xfrm rot="21360000">
            <a:off x="2410322" y="3978092"/>
            <a:ext cx="1490254" cy="633259"/>
          </a:xfrm>
          <a:prstGeom prst="rect">
            <a:avLst/>
          </a:prstGeom>
          <a:solidFill>
            <a:schemeClr val="accent3">
              <a:alpha val="49803"/>
            </a:schemeClr>
          </a:solidFill>
          <a:ln w="9525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title"/>
          </p:nvPr>
        </p:nvSpPr>
        <p:spPr>
          <a:xfrm>
            <a:off x="0" y="15478"/>
            <a:ext cx="9144000" cy="6656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Professional Studies Building – Heat Pump</a:t>
            </a:r>
          </a:p>
        </p:txBody>
      </p:sp>
      <p:pic>
        <p:nvPicPr>
          <p:cNvPr id="4" name="Picture 3" descr="Screen shot 2014-11-18 at 8.58.4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5027"/>
            <a:ext cx="9144000" cy="61229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.S. energy consumption by source and s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32" y="939120"/>
            <a:ext cx="6386513" cy="502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title"/>
          </p:nvPr>
        </p:nvSpPr>
        <p:spPr>
          <a:xfrm>
            <a:off x="0" y="15478"/>
            <a:ext cx="9144000" cy="6656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Professional Studies Building – Heat Pump</a:t>
            </a:r>
          </a:p>
        </p:txBody>
      </p:sp>
      <p:pic>
        <p:nvPicPr>
          <p:cNvPr id="414" name="Shape 414"/>
          <p:cNvPicPr preferRelativeResize="0"/>
          <p:nvPr/>
        </p:nvPicPr>
        <p:blipFill rotWithShape="1">
          <a:blip r:embed="rId3">
            <a:alphaModFix/>
          </a:blip>
          <a:srcRect b="4884"/>
          <a:stretch/>
        </p:blipFill>
        <p:spPr>
          <a:xfrm>
            <a:off x="0" y="735739"/>
            <a:ext cx="9144000" cy="6119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title"/>
          </p:nvPr>
        </p:nvSpPr>
        <p:spPr>
          <a:xfrm>
            <a:off x="0" y="15478"/>
            <a:ext cx="9144000" cy="6656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Professional Studies Building – Heat Pump</a:t>
            </a:r>
          </a:p>
        </p:txBody>
      </p:sp>
      <p:pic>
        <p:nvPicPr>
          <p:cNvPr id="420" name="Shape 420"/>
          <p:cNvPicPr preferRelativeResize="0"/>
          <p:nvPr/>
        </p:nvPicPr>
        <p:blipFill rotWithShape="1">
          <a:blip r:embed="rId3">
            <a:alphaModFix/>
          </a:blip>
          <a:srcRect b="5182"/>
          <a:stretch/>
        </p:blipFill>
        <p:spPr>
          <a:xfrm>
            <a:off x="0" y="745589"/>
            <a:ext cx="9144000" cy="6096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title"/>
          </p:nvPr>
        </p:nvSpPr>
        <p:spPr>
          <a:xfrm>
            <a:off x="0" y="54352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Source Heat Pumps (ASHP)</a:t>
            </a:r>
          </a:p>
        </p:txBody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4652175" y="1197351"/>
            <a:ext cx="4491824" cy="54533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 refrigeration 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as ground</a:t>
            </a:r>
            <a:r>
              <a:rPr lang="en-U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source heat pumps</a:t>
            </a:r>
            <a:endParaRPr lang="en-US" sz="32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Efficiencies of up to 200% by extracting heat from the air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Remain operational to 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temperatures 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low as -13 </a:t>
            </a:r>
            <a:r>
              <a:rPr lang="en-US" sz="3200" b="0" i="0" u="none" strike="noStrike" cap="none" baseline="30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3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Shape 318"/>
          <p:cNvPicPr preferRelativeResize="0"/>
          <p:nvPr/>
        </p:nvPicPr>
        <p:blipFill rotWithShape="1">
          <a:blip r:embed="rId3">
            <a:alphaModFix/>
          </a:blip>
          <a:srcRect l="3145" r="51123"/>
          <a:stretch/>
        </p:blipFill>
        <p:spPr>
          <a:xfrm>
            <a:off x="120268" y="1326141"/>
            <a:ext cx="4531906" cy="5047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title"/>
          </p:nvPr>
        </p:nvSpPr>
        <p:spPr>
          <a:xfrm>
            <a:off x="0" y="54352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Source Heat Pumps</a:t>
            </a:r>
            <a:r>
              <a:rPr lang="en-US" sz="44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DHW</a:t>
            </a:r>
            <a:endParaRPr lang="en-US" sz="44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4652175" y="1197351"/>
            <a:ext cx="4491824" cy="54533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Efficiencies 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up to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150-200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by extracting heat from the air</a:t>
            </a:r>
            <a:endParaRPr lang="en-US" sz="32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supplemental</a:t>
            </a:r>
            <a:r>
              <a:rPr lang="en-U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dehumidification if located in basement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complex to consider if they have to be located within the thermal envelope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21719" r="21909"/>
          <a:stretch>
            <a:fillRect/>
          </a:stretch>
        </p:blipFill>
        <p:spPr>
          <a:xfrm>
            <a:off x="1049654" y="1129981"/>
            <a:ext cx="2993466" cy="553364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3" y="2695256"/>
            <a:ext cx="6994067" cy="9070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When Electrifying the Heating System we Need to Consider the Source of the Electricity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7057"/>
          </a:xfrm>
        </p:spPr>
        <p:txBody>
          <a:bodyPr>
            <a:normAutofit/>
          </a:bodyPr>
          <a:lstStyle/>
          <a:p>
            <a:r>
              <a:rPr lang="en-US" dirty="0" smtClean="0"/>
              <a:t>Electricity in New York</a:t>
            </a: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207340" y="907057"/>
          <a:ext cx="8936660" cy="5688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>
            <a:spLocks noGrp="1"/>
          </p:cNvSpPr>
          <p:nvPr>
            <p:ph type="title"/>
          </p:nvPr>
        </p:nvSpPr>
        <p:spPr>
          <a:xfrm>
            <a:off x="25917" y="0"/>
            <a:ext cx="9053287" cy="6867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Greenhouse Gas Emissions from Heating</a:t>
            </a:r>
          </a:p>
        </p:txBody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25917" y="5715714"/>
            <a:ext cx="9053287" cy="1129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Greenhouse gas emissions reduced by 45 to 65 % if using heat pumps powered by grid electricity</a:t>
            </a:r>
          </a:p>
        </p:txBody>
      </p:sp>
      <p:pic>
        <p:nvPicPr>
          <p:cNvPr id="478" name="Shape 4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686770"/>
            <a:ext cx="8643469" cy="5028943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Shape 479"/>
          <p:cNvSpPr/>
          <p:nvPr/>
        </p:nvSpPr>
        <p:spPr>
          <a:xfrm>
            <a:off x="6446520" y="4648199"/>
            <a:ext cx="2475926" cy="10668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>
            <a:spLocks noGrp="1"/>
          </p:cNvSpPr>
          <p:nvPr>
            <p:ph type="title"/>
          </p:nvPr>
        </p:nvSpPr>
        <p:spPr>
          <a:xfrm>
            <a:off x="25917" y="0"/>
            <a:ext cx="9053287" cy="6867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Greenhouse Gas Emissions from Heating</a:t>
            </a:r>
          </a:p>
        </p:txBody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25917" y="5715714"/>
            <a:ext cx="9053287" cy="1129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Greenhouse gas emissions reduced by more than 97 % if using heat pumps powered by solar PV</a:t>
            </a:r>
          </a:p>
        </p:txBody>
      </p:sp>
      <p:pic>
        <p:nvPicPr>
          <p:cNvPr id="486" name="Shape 4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686770"/>
            <a:ext cx="8643469" cy="5028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7057"/>
          </a:xfrm>
        </p:spPr>
        <p:txBody>
          <a:bodyPr>
            <a:normAutofit/>
          </a:bodyPr>
          <a:lstStyle/>
          <a:p>
            <a:r>
              <a:rPr lang="en-US" dirty="0" smtClean="0"/>
              <a:t>Current Use and Projections (quads) </a:t>
            </a: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155505" y="1256921"/>
          <a:ext cx="8824891" cy="5442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7057"/>
          </a:xfrm>
        </p:spPr>
        <p:txBody>
          <a:bodyPr>
            <a:normAutofit/>
          </a:bodyPr>
          <a:lstStyle/>
          <a:p>
            <a:r>
              <a:rPr lang="en-US" dirty="0" smtClean="0"/>
              <a:t>Current Use and Projections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174" y="907058"/>
            <a:ext cx="8427626" cy="5219106"/>
          </a:xfrm>
        </p:spPr>
        <p:txBody>
          <a:bodyPr/>
          <a:lstStyle/>
          <a:p>
            <a:r>
              <a:rPr lang="en-US" dirty="0" smtClean="0"/>
              <a:t>Delivered energy consumption in residential sector is projected to decrease by 15% by 2040 due to improvements in the efficiency of household appliances and heating systems and improvements in the envelope</a:t>
            </a:r>
          </a:p>
          <a:p>
            <a:r>
              <a:rPr lang="en-US" dirty="0" smtClean="0"/>
              <a:t>To achieve the 80% GHG reductions called for in New York, housing energy use needs to be reduced by 35% to 60% over current levels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7057"/>
          </a:xfrm>
        </p:spPr>
        <p:txBody>
          <a:bodyPr>
            <a:normAutofit/>
          </a:bodyPr>
          <a:lstStyle/>
          <a:p>
            <a:r>
              <a:rPr lang="en-US" dirty="0" smtClean="0"/>
              <a:t>Current Use and Projections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907" y="907057"/>
            <a:ext cx="5059895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7057"/>
          </a:xfrm>
        </p:spPr>
        <p:txBody>
          <a:bodyPr>
            <a:normAutofit/>
          </a:bodyPr>
          <a:lstStyle/>
          <a:p>
            <a:r>
              <a:rPr lang="en-US" dirty="0" smtClean="0"/>
              <a:t>Current Use and Projections </a:t>
            </a:r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194380" y="907057"/>
          <a:ext cx="8708263" cy="5740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870</Words>
  <Application>Microsoft Office PowerPoint</Application>
  <PresentationFormat>On-screen Show (4:3)</PresentationFormat>
  <Paragraphs>122</Paragraphs>
  <Slides>57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Agenda-Regular</vt:lpstr>
      <vt:lpstr>Arial</vt:lpstr>
      <vt:lpstr>Calibri</vt:lpstr>
      <vt:lpstr>Office Theme</vt:lpstr>
      <vt:lpstr>Building Energy Overview</vt:lpstr>
      <vt:lpstr>PowerPoint Presentation</vt:lpstr>
      <vt:lpstr>How Much is 100 quads?</vt:lpstr>
      <vt:lpstr>PowerPoint Presentation</vt:lpstr>
      <vt:lpstr>PowerPoint Presentation</vt:lpstr>
      <vt:lpstr>Current Use and Projections (quads) </vt:lpstr>
      <vt:lpstr>Current Use and Projections </vt:lpstr>
      <vt:lpstr>Current Use and Projections </vt:lpstr>
      <vt:lpstr>Current Use and Projections </vt:lpstr>
      <vt:lpstr>Current Use and Projections </vt:lpstr>
      <vt:lpstr>Electricity in New York</vt:lpstr>
      <vt:lpstr>Direct CO2 Emissions (million MT)</vt:lpstr>
      <vt:lpstr>Projections for Direct CO2 Emissions</vt:lpstr>
      <vt:lpstr>Opportunities for Efficiency Improvements Abound</vt:lpstr>
      <vt:lpstr>PowerPoint Presentation</vt:lpstr>
      <vt:lpstr>PowerPoint Presentation</vt:lpstr>
      <vt:lpstr>Current Use and Projections </vt:lpstr>
      <vt:lpstr>Opportunities for Efficiency Improvements Abound</vt:lpstr>
      <vt:lpstr>Opportunities for Efficiency Improvements Abound</vt:lpstr>
      <vt:lpstr>Opportunities for Efficiency Improvements Abound</vt:lpstr>
      <vt:lpstr>We Will Focus in this Class on Space and Water Heating</vt:lpstr>
      <vt:lpstr>How Energy is Used in the Home</vt:lpstr>
      <vt:lpstr>How Energy is Used in the Home</vt:lpstr>
      <vt:lpstr>How Energy is Used in the Home</vt:lpstr>
      <vt:lpstr>How Energy is Used in the Home</vt:lpstr>
      <vt:lpstr>When Looking at Data for New York Don’t Forget about “the City”</vt:lpstr>
      <vt:lpstr>Despite Cold Climate NY is Not Far Ahead in Higher Efficiency Heating Systems</vt:lpstr>
      <vt:lpstr>How Energy is “Lost” / Wasted  in the Home</vt:lpstr>
      <vt:lpstr>How Energy is “Lost” in the Home Improper or Inadequate Insulation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Center for Energy Efficient Design (CEED) </vt:lpstr>
      <vt:lpstr>Family Run Dental Clinic</vt:lpstr>
      <vt:lpstr>Malcolm Rosenberg Hillel Center for Jewish Life</vt:lpstr>
      <vt:lpstr>Hickory Hall - Emory &amp; Henry College</vt:lpstr>
      <vt:lpstr>Hickory Hall - Emory &amp; Henry College</vt:lpstr>
      <vt:lpstr>Passivehaus Kindergarten in Germany</vt:lpstr>
      <vt:lpstr>Oversized Boilers and Furnaces</vt:lpstr>
      <vt:lpstr>Outdated Distribution Systems</vt:lpstr>
      <vt:lpstr>PowerPoint Presentation</vt:lpstr>
      <vt:lpstr>PowerPoint Presentation</vt:lpstr>
      <vt:lpstr>High Efficiency Heating</vt:lpstr>
      <vt:lpstr>Ground Source Heat Pumps (GSHP)</vt:lpstr>
      <vt:lpstr>Professional Studies Building SUNY Cortland</vt:lpstr>
      <vt:lpstr>Professional Studies Building 40 wells and approximately 35 tons of capacity</vt:lpstr>
      <vt:lpstr>Professional Studies Building – Heat Pump</vt:lpstr>
      <vt:lpstr>Professional Studies Building – Heat Pump</vt:lpstr>
      <vt:lpstr>Professional Studies Building – Heat Pump</vt:lpstr>
      <vt:lpstr>Air Source Heat Pumps (ASHP)</vt:lpstr>
      <vt:lpstr>Air Source Heat Pumps for DHW</vt:lpstr>
      <vt:lpstr>When Electrifying the Heating System we Need to Consider the Source of the Electricity</vt:lpstr>
      <vt:lpstr>Electricity in New York</vt:lpstr>
      <vt:lpstr>Greenhouse Gas Emissions from Heating</vt:lpstr>
      <vt:lpstr>Greenhouse Gas Emissions from Heating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Energy Overview</dc:title>
  <dc:creator>apple</dc:creator>
  <cp:lastModifiedBy>Douglas Armstead</cp:lastModifiedBy>
  <cp:revision>22</cp:revision>
  <cp:lastPrinted>2015-09-01T15:33:28Z</cp:lastPrinted>
  <dcterms:created xsi:type="dcterms:W3CDTF">2015-09-03T15:15:07Z</dcterms:created>
  <dcterms:modified xsi:type="dcterms:W3CDTF">2020-09-03T20:17:44Z</dcterms:modified>
</cp:coreProperties>
</file>